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rawings/drawing3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2" r:id="rId1"/>
  </p:sldMasterIdLst>
  <p:notesMasterIdLst>
    <p:notesMasterId r:id="rId18"/>
  </p:notesMasterIdLst>
  <p:sldIdLst>
    <p:sldId id="256" r:id="rId2"/>
    <p:sldId id="299" r:id="rId3"/>
    <p:sldId id="259" r:id="rId4"/>
    <p:sldId id="260" r:id="rId5"/>
    <p:sldId id="261" r:id="rId6"/>
    <p:sldId id="291" r:id="rId7"/>
    <p:sldId id="274" r:id="rId8"/>
    <p:sldId id="287" r:id="rId9"/>
    <p:sldId id="290" r:id="rId10"/>
    <p:sldId id="292" r:id="rId11"/>
    <p:sldId id="264" r:id="rId12"/>
    <p:sldId id="265" r:id="rId13"/>
    <p:sldId id="278" r:id="rId14"/>
    <p:sldId id="267" r:id="rId15"/>
    <p:sldId id="268" r:id="rId16"/>
    <p:sldId id="294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/>
        <a:cs typeface="ＭＳ Ｐゴシック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/>
        <a:cs typeface="ＭＳ Ｐゴシック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/>
        <a:cs typeface="ＭＳ Ｐゴシック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/>
        <a:cs typeface="ＭＳ Ｐゴシック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/>
        <a:cs typeface="ＭＳ Ｐゴシック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/>
        <a:cs typeface="ＭＳ Ｐゴシック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/>
        <a:cs typeface="ＭＳ Ｐゴシック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/>
        <a:cs typeface="ＭＳ Ｐゴシック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/>
        <a:cs typeface="ＭＳ Ｐゴシック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224DAE"/>
    <a:srgbClr val="FF9933"/>
    <a:srgbClr val="FFFF99"/>
    <a:srgbClr val="42742E"/>
    <a:srgbClr val="C04500"/>
    <a:srgbClr val="3B85FD"/>
    <a:srgbClr val="50B4C8"/>
    <a:srgbClr val="66B347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2787"/>
    <p:restoredTop sz="90930" autoAdjust="0"/>
  </p:normalViewPr>
  <p:slideViewPr>
    <p:cSldViewPr>
      <p:cViewPr>
        <p:scale>
          <a:sx n="75" d="100"/>
          <a:sy n="75" d="100"/>
        </p:scale>
        <p:origin x="-2670" y="-7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Book3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Book3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Book3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27"/>
  <c:chart>
    <c:plotArea>
      <c:layout>
        <c:manualLayout>
          <c:layoutTarget val="inner"/>
          <c:xMode val="edge"/>
          <c:yMode val="edge"/>
          <c:x val="0.27231296309200426"/>
          <c:y val="6.4477862398347782E-2"/>
          <c:w val="0.5219875375317542"/>
          <c:h val="0.93005765672733531"/>
        </c:manualLayout>
      </c:layout>
      <c:pieChart>
        <c:varyColors val="1"/>
        <c:ser>
          <c:idx val="0"/>
          <c:order val="0"/>
          <c:dPt>
            <c:idx val="0"/>
            <c:spPr>
              <a:solidFill>
                <a:srgbClr val="00B0F0"/>
              </a:solidFill>
            </c:spPr>
          </c:dPt>
          <c:dPt>
            <c:idx val="1"/>
            <c:spPr>
              <a:solidFill>
                <a:srgbClr val="FFFF99"/>
              </a:solidFill>
            </c:spPr>
          </c:dPt>
          <c:dPt>
            <c:idx val="2"/>
            <c:spPr>
              <a:solidFill>
                <a:srgbClr val="42742E"/>
              </a:solidFill>
            </c:spPr>
          </c:dPt>
          <c:dPt>
            <c:idx val="3"/>
            <c:spPr>
              <a:solidFill>
                <a:srgbClr val="224DAE"/>
              </a:solidFill>
            </c:spPr>
          </c:dPt>
          <c:dPt>
            <c:idx val="4"/>
            <c:spPr>
              <a:solidFill>
                <a:srgbClr val="C04500"/>
              </a:solidFill>
            </c:spPr>
          </c:dPt>
          <c:dLbls>
            <c:dLbl>
              <c:idx val="0"/>
              <c:layout>
                <c:manualLayout>
                  <c:x val="-1.7014493763500834E-2"/>
                  <c:y val="9.2213545028182964E-2"/>
                </c:manualLayout>
              </c:layout>
              <c:tx>
                <c:rich>
                  <a:bodyPr/>
                  <a:lstStyle/>
                  <a:p>
                    <a:r>
                      <a:rPr lang="en-US" b="0" dirty="0"/>
                      <a:t>D</a:t>
                    </a:r>
                    <a:r>
                      <a:rPr lang="en-US" dirty="0"/>
                      <a:t>iabetes
</a:t>
                    </a:r>
                    <a:r>
                      <a:rPr lang="en-US" sz="2800" dirty="0"/>
                      <a:t>52%</a:t>
                    </a:r>
                    <a:endParaRPr lang="en-US" dirty="0"/>
                  </a:p>
                </c:rich>
              </c:tx>
              <c:showCatName val="1"/>
              <c:showPercent val="1"/>
            </c:dLbl>
            <c:dLbl>
              <c:idx val="1"/>
              <c:layout>
                <c:manualLayout>
                  <c:x val="1.0003832485541077E-2"/>
                  <c:y val="5.4644808743169355E-2"/>
                </c:manualLayout>
              </c:layout>
              <c:tx>
                <c:rich>
                  <a:bodyPr/>
                  <a:lstStyle/>
                  <a:p>
                    <a:r>
                      <a:rPr lang="en-US" b="0" dirty="0"/>
                      <a:t>C</a:t>
                    </a:r>
                    <a:r>
                      <a:rPr lang="en-US" dirty="0"/>
                      <a:t>OPD
</a:t>
                    </a:r>
                    <a:r>
                      <a:rPr lang="en-US" sz="2800" dirty="0"/>
                      <a:t>17%</a:t>
                    </a:r>
                    <a:endParaRPr lang="en-US" dirty="0"/>
                  </a:p>
                </c:rich>
              </c:tx>
              <c:showCatName val="1"/>
              <c:showPercent val="1"/>
            </c:dLbl>
            <c:dLbl>
              <c:idx val="2"/>
              <c:layout>
                <c:manualLayout>
                  <c:x val="-4.9837139336828548E-3"/>
                  <c:y val="3.7678886450669399E-2"/>
                </c:manualLayout>
              </c:layout>
              <c:tx>
                <c:rich>
                  <a:bodyPr/>
                  <a:lstStyle/>
                  <a:p>
                    <a:endParaRPr lang="en-US" b="0" dirty="0"/>
                  </a:p>
                </c:rich>
              </c:tx>
              <c:showCatName val="1"/>
              <c:showPercent val="1"/>
            </c:dLbl>
            <c:dLbl>
              <c:idx val="3"/>
              <c:layout>
                <c:manualLayout>
                  <c:x val="8.4543721210864047E-3"/>
                  <c:y val="2.431263714986449E-2"/>
                </c:manualLayout>
              </c:layout>
              <c:tx>
                <c:rich>
                  <a:bodyPr/>
                  <a:lstStyle/>
                  <a:p>
                    <a:r>
                      <a:rPr lang="en-US" b="0" dirty="0"/>
                      <a:t>O</a:t>
                    </a:r>
                    <a:r>
                      <a:rPr lang="en-US" dirty="0"/>
                      <a:t>ther
</a:t>
                    </a:r>
                    <a:r>
                      <a:rPr lang="en-US" sz="2800" dirty="0"/>
                      <a:t>3%</a:t>
                    </a:r>
                    <a:endParaRPr lang="en-US" dirty="0"/>
                  </a:p>
                </c:rich>
              </c:tx>
              <c:showCatName val="1"/>
              <c:showPercent val="1"/>
            </c:dLbl>
            <c:dLbl>
              <c:idx val="4"/>
              <c:layout>
                <c:manualLayout>
                  <c:x val="7.3369219334309038E-2"/>
                  <c:y val="-1.0929176885676198E-2"/>
                </c:manualLayout>
              </c:layout>
              <c:tx>
                <c:rich>
                  <a:bodyPr/>
                  <a:lstStyle/>
                  <a:p>
                    <a:r>
                      <a:rPr lang="en-US" b="0" dirty="0"/>
                      <a:t>C</a:t>
                    </a:r>
                    <a:r>
                      <a:rPr lang="en-US" dirty="0"/>
                      <a:t>HF
</a:t>
                    </a:r>
                    <a:r>
                      <a:rPr lang="en-US" sz="2800" dirty="0"/>
                      <a:t>23%</a:t>
                    </a:r>
                    <a:endParaRPr lang="en-US" dirty="0"/>
                  </a:p>
                </c:rich>
              </c:tx>
              <c:showCatName val="1"/>
              <c:showPercent val="1"/>
            </c:dLbl>
            <c:txPr>
              <a:bodyPr/>
              <a:lstStyle/>
              <a:p>
                <a:pPr>
                  <a:defRPr sz="2400" b="0"/>
                </a:pPr>
                <a:endParaRPr lang="en-US"/>
              </a:p>
            </c:txPr>
            <c:showCatName val="1"/>
            <c:showPercent val="1"/>
          </c:dLbls>
          <c:cat>
            <c:strRef>
              <c:f>Sheet1!$A$25:$A$29</c:f>
              <c:strCache>
                <c:ptCount val="5"/>
                <c:pt idx="0">
                  <c:v>Diabetes</c:v>
                </c:pt>
                <c:pt idx="1">
                  <c:v>COPD</c:v>
                </c:pt>
                <c:pt idx="2">
                  <c:v>Pneumonia</c:v>
                </c:pt>
                <c:pt idx="3">
                  <c:v>Other</c:v>
                </c:pt>
                <c:pt idx="4">
                  <c:v>CHF</c:v>
                </c:pt>
              </c:strCache>
            </c:strRef>
          </c:cat>
          <c:val>
            <c:numRef>
              <c:f>Sheet1!$B$25:$B$29</c:f>
              <c:numCache>
                <c:formatCode>General</c:formatCode>
                <c:ptCount val="5"/>
                <c:pt idx="0">
                  <c:v>1308</c:v>
                </c:pt>
                <c:pt idx="1">
                  <c:v>437</c:v>
                </c:pt>
                <c:pt idx="2">
                  <c:v>114</c:v>
                </c:pt>
                <c:pt idx="3">
                  <c:v>76</c:v>
                </c:pt>
                <c:pt idx="4">
                  <c:v>567</c:v>
                </c:pt>
              </c:numCache>
            </c:numRef>
          </c:val>
        </c:ser>
        <c:firstSliceAng val="192"/>
      </c:pieChart>
    </c:plotArea>
    <c:plotVisOnly val="1"/>
    <c:dispBlanksAs val="zero"/>
  </c:chart>
  <c:txPr>
    <a:bodyPr/>
    <a:lstStyle/>
    <a:p>
      <a:pPr>
        <a:defRPr sz="1800"/>
      </a:pPr>
      <a:endParaRPr lang="en-US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>
        <c:manualLayout>
          <c:layoutTarget val="inner"/>
          <c:xMode val="edge"/>
          <c:yMode val="edge"/>
          <c:x val="0.15476611256926281"/>
          <c:y val="6.0772711246915218E-2"/>
          <c:w val="0.6441373578302716"/>
          <c:h val="0.86525913738394755"/>
        </c:manualLayout>
      </c:layout>
      <c:pieChart>
        <c:varyColors val="1"/>
        <c:ser>
          <c:idx val="0"/>
          <c:order val="0"/>
          <c:dPt>
            <c:idx val="0"/>
            <c:spPr>
              <a:solidFill>
                <a:srgbClr val="66B347"/>
              </a:solidFill>
            </c:spPr>
          </c:dPt>
          <c:dPt>
            <c:idx val="1"/>
            <c:spPr>
              <a:solidFill>
                <a:srgbClr val="C04500"/>
              </a:solidFill>
            </c:spPr>
          </c:dPt>
          <c:dPt>
            <c:idx val="2"/>
            <c:spPr>
              <a:solidFill>
                <a:srgbClr val="3B85FD"/>
              </a:solidFill>
            </c:spPr>
          </c:dPt>
          <c:cat>
            <c:strRef>
              <c:f>Sheet1!$A$9:$A$11</c:f>
              <c:strCache>
                <c:ptCount val="3"/>
                <c:pt idx="0">
                  <c:v>Uninsured</c:v>
                </c:pt>
                <c:pt idx="1">
                  <c:v>Medicaid</c:v>
                </c:pt>
                <c:pt idx="2">
                  <c:v>Medicare</c:v>
                </c:pt>
              </c:strCache>
            </c:strRef>
          </c:cat>
          <c:val>
            <c:numRef>
              <c:f>Sheet1!$B$9:$B$11</c:f>
              <c:numCache>
                <c:formatCode>General</c:formatCode>
                <c:ptCount val="3"/>
                <c:pt idx="0">
                  <c:v>994</c:v>
                </c:pt>
                <c:pt idx="1">
                  <c:v>70</c:v>
                </c:pt>
                <c:pt idx="2">
                  <c:v>1414</c:v>
                </c:pt>
              </c:numCache>
            </c:numRef>
          </c:val>
        </c:ser>
        <c:firstSliceAng val="342"/>
      </c:pieChart>
    </c:plotArea>
    <c:plotVisOnly val="1"/>
    <c:dispBlanksAs val="zero"/>
  </c:chart>
  <c:txPr>
    <a:bodyPr/>
    <a:lstStyle/>
    <a:p>
      <a:pPr>
        <a:defRPr sz="2400">
          <a:solidFill>
            <a:schemeClr val="tx2"/>
          </a:solidFill>
        </a:defRPr>
      </a:pPr>
      <a:endParaRPr lang="en-US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autoTitleDeleted val="1"/>
    <c:plotArea>
      <c:layout>
        <c:manualLayout>
          <c:layoutTarget val="inner"/>
          <c:xMode val="edge"/>
          <c:yMode val="edge"/>
          <c:x val="0.25592501625370234"/>
          <c:y val="7.7884514435695634E-2"/>
          <c:w val="0.51414385128464468"/>
          <c:h val="0.86217968907732689"/>
        </c:manualLayout>
      </c:layout>
      <c:pieChart>
        <c:varyColors val="1"/>
        <c:ser>
          <c:idx val="0"/>
          <c:order val="0"/>
          <c:dPt>
            <c:idx val="0"/>
            <c:spPr>
              <a:solidFill>
                <a:srgbClr val="224DAE">
                  <a:alpha val="94000"/>
                </a:srgbClr>
              </a:solidFill>
            </c:spPr>
          </c:dPt>
          <c:dPt>
            <c:idx val="1"/>
            <c:spPr>
              <a:solidFill>
                <a:srgbClr val="42742E"/>
              </a:solidFill>
            </c:spPr>
          </c:dPt>
          <c:dPt>
            <c:idx val="2"/>
            <c:spPr>
              <a:solidFill>
                <a:srgbClr val="C04500"/>
              </a:solidFill>
            </c:spPr>
          </c:dPt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layout>
                <c:manualLayout>
                  <c:x val="-1.0732740976185316E-2"/>
                  <c:y val="-8.7583282858873408E-4"/>
                </c:manualLayout>
              </c:layout>
              <c:tx>
                <c:rich>
                  <a:bodyPr/>
                  <a:lstStyle/>
                  <a:p>
                    <a:r>
                      <a:rPr lang="en-US" sz="2400" dirty="0"/>
                      <a:t>Inpatient</a:t>
                    </a:r>
                    <a:r>
                      <a:rPr lang="en-US" dirty="0"/>
                      <a:t>
77%</a:t>
                    </a:r>
                  </a:p>
                </c:rich>
              </c:tx>
              <c:showCatName val="1"/>
              <c:showPercent val="1"/>
            </c:dLbl>
            <c:txPr>
              <a:bodyPr/>
              <a:lstStyle/>
              <a:p>
                <a:pPr>
                  <a:defRPr sz="2800" b="1">
                    <a:solidFill>
                      <a:schemeClr val="tx1"/>
                    </a:solidFill>
                  </a:defRPr>
                </a:pPr>
                <a:endParaRPr lang="en-US"/>
              </a:p>
            </c:txPr>
            <c:showCatName val="1"/>
            <c:showPercent val="1"/>
            <c:showLeaderLines val="1"/>
          </c:dLbls>
          <c:cat>
            <c:strRef>
              <c:f>Sheet1!$A$3:$A$5</c:f>
              <c:strCache>
                <c:ptCount val="3"/>
                <c:pt idx="0">
                  <c:v>Observation</c:v>
                </c:pt>
                <c:pt idx="1">
                  <c:v>Emergency</c:v>
                </c:pt>
                <c:pt idx="2">
                  <c:v>Inpatient</c:v>
                </c:pt>
              </c:strCache>
            </c:strRef>
          </c:cat>
          <c:val>
            <c:numRef>
              <c:f>Sheet1!$B$3:$B$5</c:f>
              <c:numCache>
                <c:formatCode>General</c:formatCode>
                <c:ptCount val="3"/>
                <c:pt idx="0">
                  <c:v>196</c:v>
                </c:pt>
                <c:pt idx="1">
                  <c:v>383</c:v>
                </c:pt>
                <c:pt idx="2">
                  <c:v>1894</c:v>
                </c:pt>
              </c:numCache>
            </c:numRef>
          </c:val>
        </c:ser>
        <c:dLbls>
          <c:showCatName val="1"/>
          <c:showPercent val="1"/>
        </c:dLbls>
        <c:firstSliceAng val="58"/>
      </c:pieChart>
      <c:spPr>
        <a:ln>
          <a:noFill/>
        </a:ln>
      </c:spPr>
    </c:plotArea>
    <c:plotVisOnly val="1"/>
    <c:dispBlanksAs val="zero"/>
  </c:chart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0.78761</cdr:x>
      <cdr:y>0.42623</cdr:y>
    </cdr:from>
    <cdr:to>
      <cdr:x>0.99993</cdr:x>
      <cdr:y>0.62295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6781800" y="1981200"/>
          <a:ext cx="1828211" cy="91439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2400" dirty="0" smtClean="0">
              <a:solidFill>
                <a:schemeClr val="tx1"/>
              </a:solidFill>
            </a:rPr>
            <a:t>Pneumonia</a:t>
          </a:r>
        </a:p>
        <a:p xmlns:a="http://schemas.openxmlformats.org/drawingml/2006/main">
          <a:r>
            <a:rPr lang="en-US" sz="2800" dirty="0">
              <a:solidFill>
                <a:schemeClr val="tx1"/>
              </a:solidFill>
            </a:rPr>
            <a:t> </a:t>
          </a:r>
          <a:r>
            <a:rPr lang="en-US" sz="2800" dirty="0" smtClean="0">
              <a:solidFill>
                <a:schemeClr val="tx1"/>
              </a:solidFill>
            </a:rPr>
            <a:t>     5%</a:t>
          </a:r>
          <a:endParaRPr lang="en-US" sz="2800" dirty="0">
            <a:solidFill>
              <a:schemeClr val="tx1"/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0.68235</cdr:x>
      <cdr:y>0.04762</cdr:y>
    </cdr:from>
    <cdr:to>
      <cdr:x>0.97973</cdr:x>
      <cdr:y>0.25238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419600" y="228600"/>
          <a:ext cx="1926130" cy="98297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2400" dirty="0" smtClean="0">
              <a:solidFill>
                <a:schemeClr val="tx1"/>
              </a:solidFill>
            </a:rPr>
            <a:t>Uninsured</a:t>
          </a:r>
        </a:p>
        <a:p xmlns:a="http://schemas.openxmlformats.org/drawingml/2006/main">
          <a:r>
            <a:rPr lang="en-US" sz="2000" dirty="0">
              <a:solidFill>
                <a:schemeClr val="tx1"/>
              </a:solidFill>
            </a:rPr>
            <a:t> </a:t>
          </a:r>
          <a:r>
            <a:rPr lang="en-US" sz="2000" dirty="0" smtClean="0">
              <a:solidFill>
                <a:schemeClr val="tx1"/>
              </a:solidFill>
            </a:rPr>
            <a:t>    </a:t>
          </a:r>
          <a:r>
            <a:rPr lang="en-US" sz="2800" dirty="0" smtClean="0">
              <a:solidFill>
                <a:schemeClr val="tx1"/>
              </a:solidFill>
            </a:rPr>
            <a:t>40%</a:t>
          </a:r>
          <a:endParaRPr lang="en-US" sz="2000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</cdr:x>
      <cdr:y>0.73016</cdr:y>
    </cdr:from>
    <cdr:to>
      <cdr:x>0.25751</cdr:x>
      <cdr:y>0.91746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-1447800" y="3505200"/>
          <a:ext cx="1667892" cy="8991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2400" dirty="0" smtClean="0">
              <a:solidFill>
                <a:schemeClr val="tx1"/>
              </a:solidFill>
            </a:rPr>
            <a:t>Medicare</a:t>
          </a:r>
          <a:r>
            <a:rPr lang="en-US" sz="2000" dirty="0" smtClean="0">
              <a:solidFill>
                <a:schemeClr val="tx1"/>
              </a:solidFill>
            </a:rPr>
            <a:t> </a:t>
          </a:r>
        </a:p>
        <a:p xmlns:a="http://schemas.openxmlformats.org/drawingml/2006/main">
          <a:r>
            <a:rPr lang="en-US" sz="2800" dirty="0">
              <a:solidFill>
                <a:schemeClr val="tx1"/>
              </a:solidFill>
            </a:rPr>
            <a:t> </a:t>
          </a:r>
          <a:r>
            <a:rPr lang="en-US" sz="2800" dirty="0" smtClean="0">
              <a:solidFill>
                <a:schemeClr val="tx1"/>
              </a:solidFill>
            </a:rPr>
            <a:t> 57%</a:t>
          </a:r>
          <a:endParaRPr lang="en-US" sz="2800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0.7</cdr:x>
      <cdr:y>0.77143</cdr:y>
    </cdr:from>
    <cdr:to>
      <cdr:x>0.98824</cdr:x>
      <cdr:y>0.96825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4533900" y="3703327"/>
          <a:ext cx="1866900" cy="94487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2400" dirty="0" smtClean="0">
              <a:solidFill>
                <a:schemeClr val="tx1"/>
              </a:solidFill>
            </a:rPr>
            <a:t>Medicaid</a:t>
          </a:r>
        </a:p>
        <a:p xmlns:a="http://schemas.openxmlformats.org/drawingml/2006/main">
          <a:r>
            <a:rPr lang="en-US" sz="2000" dirty="0">
              <a:solidFill>
                <a:schemeClr val="tx1"/>
              </a:solidFill>
            </a:rPr>
            <a:t> </a:t>
          </a:r>
          <a:r>
            <a:rPr lang="en-US" sz="2000" dirty="0" smtClean="0">
              <a:solidFill>
                <a:schemeClr val="tx1"/>
              </a:solidFill>
            </a:rPr>
            <a:t>   </a:t>
          </a:r>
          <a:r>
            <a:rPr lang="en-US" sz="2800" dirty="0" smtClean="0">
              <a:solidFill>
                <a:schemeClr val="tx1"/>
              </a:solidFill>
            </a:rPr>
            <a:t> 3%</a:t>
          </a:r>
          <a:endParaRPr lang="en-US" sz="2800" dirty="0">
            <a:solidFill>
              <a:schemeClr val="tx1"/>
            </a:solidFill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0.74235</cdr:x>
      <cdr:y>0.26154</cdr:y>
    </cdr:from>
    <cdr:to>
      <cdr:x>1</cdr:x>
      <cdr:y>0.46154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172200" y="1295400"/>
          <a:ext cx="2139989" cy="990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2400" b="1" dirty="0" smtClean="0">
              <a:solidFill>
                <a:schemeClr val="tx1"/>
              </a:solidFill>
            </a:rPr>
            <a:t>Observation </a:t>
          </a:r>
        </a:p>
        <a:p xmlns:a="http://schemas.openxmlformats.org/drawingml/2006/main">
          <a:r>
            <a:rPr lang="en-US" sz="2400" b="1" dirty="0">
              <a:solidFill>
                <a:schemeClr val="tx1"/>
              </a:solidFill>
            </a:rPr>
            <a:t> </a:t>
          </a:r>
          <a:r>
            <a:rPr lang="en-US" sz="2400" b="1" dirty="0" smtClean="0">
              <a:solidFill>
                <a:schemeClr val="tx1"/>
              </a:solidFill>
            </a:rPr>
            <a:t>      </a:t>
          </a:r>
          <a:r>
            <a:rPr lang="en-US" sz="2800" b="1" dirty="0" smtClean="0">
              <a:solidFill>
                <a:schemeClr val="tx1"/>
              </a:solidFill>
            </a:rPr>
            <a:t>8%</a:t>
          </a:r>
          <a:endParaRPr lang="en-US" sz="2400" b="1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0.73394</cdr:x>
      <cdr:y>0.67692</cdr:y>
    </cdr:from>
    <cdr:to>
      <cdr:x>1</cdr:x>
      <cdr:y>0.95384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6096000" y="3352800"/>
          <a:ext cx="2209841" cy="137158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2400" b="1" dirty="0" smtClean="0">
              <a:solidFill>
                <a:schemeClr val="tx1"/>
              </a:solidFill>
            </a:rPr>
            <a:t>Emergency</a:t>
          </a:r>
        </a:p>
        <a:p xmlns:a="http://schemas.openxmlformats.org/drawingml/2006/main">
          <a:r>
            <a:rPr lang="en-US" dirty="0">
              <a:solidFill>
                <a:schemeClr val="tx1"/>
              </a:solidFill>
            </a:rPr>
            <a:t> </a:t>
          </a:r>
          <a:r>
            <a:rPr lang="en-US" dirty="0" smtClean="0">
              <a:solidFill>
                <a:schemeClr val="tx1"/>
              </a:solidFill>
            </a:rPr>
            <a:t>           </a:t>
          </a:r>
          <a:r>
            <a:rPr lang="en-US" sz="2800" b="1" dirty="0" smtClean="0">
              <a:solidFill>
                <a:schemeClr val="tx1"/>
              </a:solidFill>
            </a:rPr>
            <a:t>15%</a:t>
          </a:r>
          <a:endParaRPr lang="en-US" sz="1100" b="1" dirty="0">
            <a:solidFill>
              <a:schemeClr val="tx1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DDD716-4F59-4439-A68E-35E66866604B}" type="datetimeFigureOut">
              <a:rPr lang="en-US" smtClean="0"/>
              <a:pPr/>
              <a:t>3/14/2013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E89934-3182-4467-8B60-8E30BA938A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31151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8450" y="393700"/>
            <a:ext cx="1809750" cy="532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393700"/>
            <a:ext cx="5276850" cy="532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602C6A-AC50-44D1-A18D-DFE1C49BB9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7162800" y="6477000"/>
            <a:ext cx="1828800" cy="2286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/>
          </a:extLst>
        </p:spPr>
        <p:txBody>
          <a:bodyPr/>
          <a:lstStyle/>
          <a:p>
            <a:pPr eaLnBrk="0" hangingPunct="0">
              <a:defRPr/>
            </a:pPr>
            <a:endParaRPr lang="en-US" dirty="0">
              <a:latin typeface="Times" charset="0"/>
              <a:ea typeface="ＭＳ Ｐゴシック" charset="0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200" y="1752600"/>
            <a:ext cx="3543300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752600"/>
            <a:ext cx="3543300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6" descr="PPT_Master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93700"/>
            <a:ext cx="6324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752600"/>
            <a:ext cx="72390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+mj-lt"/>
          <a:ea typeface="+mj-ea"/>
          <a:cs typeface="ＭＳ Ｐゴシック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  <a:ea typeface="+mn-ea"/>
          <a:cs typeface="ＭＳ Ｐゴシック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1400">
          <a:solidFill>
            <a:schemeClr val="tx1"/>
          </a:solidFill>
          <a:latin typeface="+mn-lt"/>
          <a:ea typeface="+mn-ea"/>
          <a:cs typeface="ＭＳ Ｐゴシック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ＭＳ Ｐゴシック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  <a:cs typeface="ＭＳ Ｐゴシック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1600200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 dirty="0" smtClean="0"/>
              <a:t>Applying Transition Management Tools to Care for Chronic Patients</a:t>
            </a:r>
          </a:p>
        </p:txBody>
      </p:sp>
      <p:sp>
        <p:nvSpPr>
          <p:cNvPr id="14338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429000"/>
            <a:ext cx="6400800" cy="251460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Vera Dvorak, MD</a:t>
            </a:r>
          </a:p>
          <a:p>
            <a:pPr eaLnBrk="1" hangingPunct="1"/>
            <a:r>
              <a:rPr lang="en-US" sz="2800" dirty="0" smtClean="0"/>
              <a:t>Julie Garcia, MSW, ACM, LNHA</a:t>
            </a:r>
          </a:p>
          <a:p>
            <a:pPr eaLnBrk="1" hangingPunct="1"/>
            <a:r>
              <a:rPr lang="en-US" b="1" dirty="0" err="1" smtClean="0"/>
              <a:t>Inova</a:t>
            </a:r>
            <a:endParaRPr lang="en-US" b="1" dirty="0" smtClean="0"/>
          </a:p>
          <a:p>
            <a:pPr eaLnBrk="1" hangingPunct="1"/>
            <a:endParaRPr lang="en-US" sz="1100" b="1" dirty="0" smtClean="0"/>
          </a:p>
          <a:p>
            <a:pPr eaLnBrk="1" hangingPunct="1"/>
            <a:endParaRPr lang="en-US" sz="2000" dirty="0" smtClean="0"/>
          </a:p>
          <a:p>
            <a:pPr eaLnBrk="1" hangingPunct="1"/>
            <a:r>
              <a:rPr lang="en-US" sz="2000" dirty="0" smtClean="0"/>
              <a:t>January 28-29, 2013</a:t>
            </a:r>
          </a:p>
        </p:txBody>
      </p:sp>
      <p:pic>
        <p:nvPicPr>
          <p:cNvPr id="4" name="Picture 32" descr="PPT_Cov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3124200" y="3352800"/>
            <a:ext cx="533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dirty="0" smtClean="0">
                <a:solidFill>
                  <a:schemeClr val="tx2"/>
                </a:solidFill>
                <a:latin typeface="Arial" pitchFamily="34" charset="0"/>
              </a:rPr>
              <a:t>Integrated Transitional Care</a:t>
            </a:r>
            <a:endParaRPr lang="en-US" sz="4000" dirty="0">
              <a:solidFill>
                <a:schemeClr val="folHlink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381000" y="393700"/>
            <a:ext cx="6324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ＭＳ Ｐゴシック"/>
              </a:rPr>
              <a:t>Inova System of Care Strategy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ＭＳ Ｐゴシック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7772400" cy="838200"/>
          </a:xfrm>
        </p:spPr>
        <p:txBody>
          <a:bodyPr/>
          <a:lstStyle/>
          <a:p>
            <a:r>
              <a:rPr lang="en-US" dirty="0" smtClean="0"/>
              <a:t>Enhanced Tools and Strategies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524000"/>
            <a:ext cx="7772400" cy="5029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 smtClean="0"/>
              <a:t>Community Partnerships </a:t>
            </a:r>
          </a:p>
          <a:p>
            <a:pPr>
              <a:lnSpc>
                <a:spcPct val="80000"/>
              </a:lnSpc>
            </a:pPr>
            <a:endParaRPr lang="en-US" sz="1200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 smtClean="0"/>
              <a:t>     </a:t>
            </a:r>
            <a:r>
              <a:rPr lang="en-US" sz="2000" dirty="0" smtClean="0"/>
              <a:t>Safety net clinics</a:t>
            </a:r>
          </a:p>
          <a:p>
            <a:pPr lvl="1">
              <a:lnSpc>
                <a:spcPct val="80000"/>
              </a:lnSpc>
            </a:pPr>
            <a:r>
              <a:rPr lang="en-US" sz="1600" b="1" dirty="0" smtClean="0"/>
              <a:t>Coordination of diabetic supplies</a:t>
            </a:r>
          </a:p>
          <a:p>
            <a:pPr lvl="1">
              <a:lnSpc>
                <a:spcPct val="80000"/>
              </a:lnSpc>
            </a:pPr>
            <a:r>
              <a:rPr lang="en-US" sz="1600" b="1" dirty="0" smtClean="0"/>
              <a:t>Appointments fast tracked</a:t>
            </a:r>
          </a:p>
          <a:p>
            <a:pPr lvl="1">
              <a:lnSpc>
                <a:spcPct val="80000"/>
              </a:lnSpc>
            </a:pPr>
            <a:r>
              <a:rPr lang="en-US" sz="1600" b="1" dirty="0" smtClean="0"/>
              <a:t>Pre-enrollment</a:t>
            </a:r>
          </a:p>
          <a:p>
            <a:pPr lvl="1">
              <a:lnSpc>
                <a:spcPct val="80000"/>
              </a:lnSpc>
            </a:pPr>
            <a:r>
              <a:rPr lang="en-US" sz="1600" b="1" dirty="0" smtClean="0"/>
              <a:t>Identified contacts</a:t>
            </a:r>
          </a:p>
          <a:p>
            <a:pPr lvl="1">
              <a:lnSpc>
                <a:spcPct val="80000"/>
              </a:lnSpc>
            </a:pPr>
            <a:r>
              <a:rPr lang="en-US" sz="1600" b="1" dirty="0" smtClean="0"/>
              <a:t>Participation with </a:t>
            </a:r>
            <a:r>
              <a:rPr lang="en-US" sz="1600" b="1" dirty="0" err="1" smtClean="0"/>
              <a:t>Allscripts</a:t>
            </a:r>
            <a:endParaRPr lang="en-US" sz="1600" b="1" dirty="0" smtClean="0"/>
          </a:p>
          <a:p>
            <a:pPr lvl="1">
              <a:lnSpc>
                <a:spcPct val="80000"/>
              </a:lnSpc>
            </a:pPr>
            <a:endParaRPr lang="en-US" sz="800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 smtClean="0"/>
              <a:t>    </a:t>
            </a:r>
            <a:r>
              <a:rPr lang="en-US" sz="2000" dirty="0" smtClean="0"/>
              <a:t>Community partnerships with AAA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5 counties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Shared fax form</a:t>
            </a:r>
          </a:p>
          <a:p>
            <a:pPr lvl="1">
              <a:lnSpc>
                <a:spcPct val="80000"/>
              </a:lnSpc>
            </a:pPr>
            <a:endParaRPr lang="en-US" sz="1800" dirty="0" smtClean="0"/>
          </a:p>
          <a:p>
            <a:pPr>
              <a:lnSpc>
                <a:spcPct val="80000"/>
              </a:lnSpc>
            </a:pPr>
            <a:r>
              <a:rPr lang="en-US" sz="2400" dirty="0" smtClean="0"/>
              <a:t>SNF Collaborative</a:t>
            </a:r>
          </a:p>
          <a:p>
            <a:pPr>
              <a:lnSpc>
                <a:spcPct val="80000"/>
              </a:lnSpc>
            </a:pPr>
            <a:endParaRPr lang="en-US" sz="1200" dirty="0" smtClean="0"/>
          </a:p>
          <a:p>
            <a:pPr lvl="1">
              <a:lnSpc>
                <a:spcPct val="80000"/>
              </a:lnSpc>
            </a:pPr>
            <a:r>
              <a:rPr lang="en-US" sz="1600" dirty="0" smtClean="0"/>
              <a:t>Visits, group meetings, Medical Director relationships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Share data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Education support</a:t>
            </a:r>
          </a:p>
          <a:p>
            <a:pPr lvl="1">
              <a:lnSpc>
                <a:spcPct val="80000"/>
              </a:lnSpc>
            </a:pPr>
            <a:endParaRPr lang="en-US" sz="1600" dirty="0" smtClean="0"/>
          </a:p>
          <a:p>
            <a:pPr lvl="1">
              <a:lnSpc>
                <a:spcPct val="80000"/>
              </a:lnSpc>
            </a:pPr>
            <a:endParaRPr lang="en-US" sz="1600" dirty="0" smtClean="0"/>
          </a:p>
          <a:p>
            <a:pPr>
              <a:lnSpc>
                <a:spcPct val="80000"/>
              </a:lnSpc>
            </a:pPr>
            <a:endParaRPr lang="en-US" sz="1800" dirty="0" smtClean="0"/>
          </a:p>
          <a:p>
            <a:pPr>
              <a:lnSpc>
                <a:spcPct val="80000"/>
              </a:lnSpc>
            </a:pPr>
            <a:endParaRPr lang="en-US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5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91440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TCM Admissions by Disease</a:t>
            </a:r>
            <a:endParaRPr lang="en-US" dirty="0" smtClean="0">
              <a:solidFill>
                <a:srgbClr val="33CC33"/>
              </a:solidFill>
            </a:endParaRP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="" xmlns:p14="http://schemas.microsoft.com/office/powerpoint/2010/main" val="3443953393"/>
              </p:ext>
            </p:extLst>
          </p:nvPr>
        </p:nvGraphicFramePr>
        <p:xfrm>
          <a:off x="0" y="1828800"/>
          <a:ext cx="861060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>
          <a:xfrm>
            <a:off x="2743200" y="1219200"/>
            <a:ext cx="35060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March - December 2012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5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6400800" cy="838200"/>
          </a:xfrm>
        </p:spPr>
        <p:txBody>
          <a:bodyPr/>
          <a:lstStyle/>
          <a:p>
            <a:pPr eaLnBrk="1" hangingPunct="1"/>
            <a:r>
              <a:rPr lang="en-US" dirty="0" smtClean="0"/>
              <a:t>TCM Admissions by Payer</a:t>
            </a:r>
            <a:endParaRPr lang="en-US" dirty="0" smtClean="0">
              <a:solidFill>
                <a:srgbClr val="33CC33"/>
              </a:solidFill>
            </a:endParaRPr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="" xmlns:p14="http://schemas.microsoft.com/office/powerpoint/2010/main" val="1495916298"/>
              </p:ext>
            </p:extLst>
          </p:nvPr>
        </p:nvGraphicFramePr>
        <p:xfrm>
          <a:off x="1066800" y="1752600"/>
          <a:ext cx="7239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3"/>
          <p:cNvSpPr/>
          <p:nvPr/>
        </p:nvSpPr>
        <p:spPr>
          <a:xfrm>
            <a:off x="2819400" y="1295400"/>
            <a:ext cx="35060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March - December 2012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686800" cy="1143000"/>
          </a:xfrm>
        </p:spPr>
        <p:txBody>
          <a:bodyPr/>
          <a:lstStyle/>
          <a:p>
            <a:r>
              <a:rPr lang="en-US" dirty="0" smtClean="0"/>
              <a:t>TCM Admissions by Patient Status</a:t>
            </a: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="" xmlns:p14="http://schemas.microsoft.com/office/powerpoint/2010/main" val="381979191"/>
              </p:ext>
            </p:extLst>
          </p:nvPr>
        </p:nvGraphicFramePr>
        <p:xfrm>
          <a:off x="304800" y="1905000"/>
          <a:ext cx="83058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>
          <a:xfrm>
            <a:off x="2819400" y="1371600"/>
            <a:ext cx="35060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March - December 2012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5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6400800" cy="1066800"/>
          </a:xfrm>
        </p:spPr>
        <p:txBody>
          <a:bodyPr/>
          <a:lstStyle/>
          <a:p>
            <a:pPr eaLnBrk="1" hangingPunct="1"/>
            <a:r>
              <a:rPr lang="en-US" dirty="0" smtClean="0"/>
              <a:t>Overall Inpatient 30 Day Readmission Rate by Length of Engagement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 smtClean="0"/>
          </a:p>
        </p:txBody>
      </p:sp>
      <p:graphicFrame>
        <p:nvGraphicFramePr>
          <p:cNvPr id="32824" name="Group 5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994729412"/>
              </p:ext>
            </p:extLst>
          </p:nvPr>
        </p:nvGraphicFramePr>
        <p:xfrm>
          <a:off x="228600" y="2057400"/>
          <a:ext cx="8686800" cy="4191003"/>
        </p:xfrm>
        <a:graphic>
          <a:graphicData uri="http://schemas.openxmlformats.org/drawingml/2006/table">
            <a:tbl>
              <a:tblPr/>
              <a:tblGrid>
                <a:gridCol w="1239838"/>
                <a:gridCol w="2155825"/>
                <a:gridCol w="1765300"/>
                <a:gridCol w="1762125"/>
                <a:gridCol w="1763712"/>
              </a:tblGrid>
              <a:tr h="30162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/>
                        <a:cs typeface="ＭＳ Ｐゴシック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Inpatient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Payer/Disease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TCM Patient Category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Total Referrals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IP 30-Day Readmission Rate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Total 30 Day Readmissions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423863">
                <a:tc row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All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Enrolled &gt; 28 Days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462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4.3%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DEF"/>
                    </a:solidFill>
                  </a:tcPr>
                </a:tc>
              </a:tr>
              <a:tr h="4762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Enrolled 15-28 Days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120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25.8%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DEF"/>
                    </a:solidFill>
                  </a:tcPr>
                </a:tc>
              </a:tr>
              <a:tr h="3810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Enrolled &lt; 15 Days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88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50.0%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44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DEF"/>
                    </a:solidFill>
                  </a:tcPr>
                </a:tc>
              </a:tr>
              <a:tr h="3571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Unable to Contact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197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11.2%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DEF"/>
                    </a:solidFill>
                  </a:tcPr>
                </a:tc>
              </a:tr>
              <a:tr h="3952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Declined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92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8.7%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DEF"/>
                    </a:solidFill>
                  </a:tcPr>
                </a:tc>
              </a:tr>
              <a:tr h="4333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Other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30.4%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DEF"/>
                    </a:solidFill>
                  </a:tcPr>
                </a:tc>
              </a:tr>
              <a:tr h="84613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All Payers Total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982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13.4%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132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048000" y="1295400"/>
            <a:ext cx="342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March – August 2012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5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9144000" cy="762000"/>
          </a:xfrm>
        </p:spPr>
        <p:txBody>
          <a:bodyPr/>
          <a:lstStyle/>
          <a:p>
            <a:pPr eaLnBrk="1" hangingPunct="1"/>
            <a:r>
              <a:rPr lang="en-US" dirty="0" smtClean="0"/>
              <a:t>Inpatient 30 Day Readmission Rate by Payer</a:t>
            </a:r>
            <a:br>
              <a:rPr lang="en-US" dirty="0" smtClean="0"/>
            </a:br>
            <a:endParaRPr lang="en-US" dirty="0" smtClean="0"/>
          </a:p>
        </p:txBody>
      </p:sp>
      <p:graphicFrame>
        <p:nvGraphicFramePr>
          <p:cNvPr id="35965" name="Group 12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58120503"/>
              </p:ext>
            </p:extLst>
          </p:nvPr>
        </p:nvGraphicFramePr>
        <p:xfrm>
          <a:off x="152400" y="1828800"/>
          <a:ext cx="8763000" cy="4892040"/>
        </p:xfrm>
        <a:graphic>
          <a:graphicData uri="http://schemas.openxmlformats.org/drawingml/2006/table">
            <a:tbl>
              <a:tblPr/>
              <a:tblGrid>
                <a:gridCol w="2066925"/>
                <a:gridCol w="1819275"/>
                <a:gridCol w="1487488"/>
                <a:gridCol w="1735137"/>
                <a:gridCol w="1654175"/>
              </a:tblGrid>
              <a:tr h="1524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/>
                        <a:cs typeface="ＭＳ Ｐゴシック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Inpatient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3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Payer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TCM Patient Category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Total Referrals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IP 30-Day Readmission Rate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Total 30 Day Readmissions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163513">
                <a:tc row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Medicare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Enrolled &gt; 28 Days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286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5.2%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DEF"/>
                    </a:solidFill>
                  </a:tcPr>
                </a:tc>
              </a:tr>
              <a:tr h="1635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Enrolled 15-28 Days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81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27.2%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DEF"/>
                    </a:solidFill>
                  </a:tcPr>
                </a:tc>
              </a:tr>
              <a:tr h="1635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Enrolled &lt; 15 Days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46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43.5%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DEF"/>
                    </a:solidFill>
                  </a:tcPr>
                </a:tc>
              </a:tr>
              <a:tr h="1635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Unable to Contact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103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10.7%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DEF"/>
                    </a:solidFill>
                  </a:tcPr>
                </a:tc>
              </a:tr>
              <a:tr h="1635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Declined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9.7%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DEF"/>
                    </a:solidFill>
                  </a:tcPr>
                </a:tc>
              </a:tr>
              <a:tr h="1635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Other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25.0%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DEF"/>
                    </a:solidFill>
                  </a:tcPr>
                </a:tc>
              </a:tr>
              <a:tr h="16351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Medicare Total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608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13.2%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3513">
                <a:tc row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Uninsured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Enrolled &gt; 28 Days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137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2.2%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DEF"/>
                    </a:solidFill>
                  </a:tcPr>
                </a:tc>
              </a:tr>
              <a:tr h="1635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Enrolled 15-28 Days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23.5%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DEF"/>
                    </a:solidFill>
                  </a:tcPr>
                </a:tc>
              </a:tr>
              <a:tr h="1635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Enrolled &lt; 15 Days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50.0%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DEF"/>
                    </a:solidFill>
                  </a:tcPr>
                </a:tc>
              </a:tr>
              <a:tr h="1635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Unable to Contact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79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10.1%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DEF"/>
                    </a:solidFill>
                  </a:tcPr>
                </a:tc>
              </a:tr>
              <a:tr h="1635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Declined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6.7%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DEF"/>
                    </a:solidFill>
                  </a:tcPr>
                </a:tc>
              </a:tr>
              <a:tr h="1635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Other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66.7%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DEF"/>
                    </a:solidFill>
                  </a:tcPr>
                </a:tc>
              </a:tr>
              <a:tr h="2286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Uninsured Total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300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12.7%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38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3513">
                <a:tc row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Medicaid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Enrolled &gt; 28 Days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39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5.1%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DEF"/>
                    </a:solidFill>
                  </a:tcPr>
                </a:tc>
              </a:tr>
              <a:tr h="1635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Enrolled 15-28 Days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20.0%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DEF"/>
                    </a:solidFill>
                  </a:tcPr>
                </a:tc>
              </a:tr>
              <a:tr h="1635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Enrolled &lt; 15 Days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80.0%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DEF"/>
                    </a:solidFill>
                  </a:tcPr>
                </a:tc>
              </a:tr>
              <a:tr h="1635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Unable to Contact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20.0%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DEF"/>
                    </a:solidFill>
                  </a:tcPr>
                </a:tc>
              </a:tr>
              <a:tr h="1635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Declined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0.0%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/>
                        <a:cs typeface="ＭＳ Ｐゴシック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DEF"/>
                    </a:solidFill>
                  </a:tcPr>
                </a:tc>
              </a:tr>
              <a:tr h="16351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Medicaid Total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18.9%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2971800" y="1219200"/>
            <a:ext cx="30947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March – August 2012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ED Referrals </a:t>
            </a:r>
            <a:br>
              <a:rPr lang="en-US" dirty="0" smtClean="0"/>
            </a:br>
            <a:endParaRPr lang="en-US" dirty="0" smtClean="0"/>
          </a:p>
        </p:txBody>
      </p:sp>
      <p:graphicFrame>
        <p:nvGraphicFramePr>
          <p:cNvPr id="39986" name="Group 50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="" xmlns:p14="http://schemas.microsoft.com/office/powerpoint/2010/main" val="3254862602"/>
              </p:ext>
            </p:extLst>
          </p:nvPr>
        </p:nvGraphicFramePr>
        <p:xfrm>
          <a:off x="381000" y="1752600"/>
          <a:ext cx="8534400" cy="4876803"/>
        </p:xfrm>
        <a:graphic>
          <a:graphicData uri="http://schemas.openxmlformats.org/drawingml/2006/table">
            <a:tbl>
              <a:tblPr/>
              <a:tblGrid>
                <a:gridCol w="3281363"/>
                <a:gridCol w="1752600"/>
                <a:gridCol w="1749425"/>
                <a:gridCol w="1751012"/>
              </a:tblGrid>
              <a:tr h="706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TCM Enrollment length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Total Referrals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Total 30-Day IP admissions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Overall IP 30-Day admission %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pitchFamily="34" charset="0"/>
                          <a:cs typeface="Times New Roman" pitchFamily="18" charset="0"/>
                        </a:rPr>
                        <a:t>&gt;28 Days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pitchFamily="34" charset="0"/>
                          <a:cs typeface="Times New Roman" pitchFamily="18" charset="0"/>
                        </a:rPr>
                        <a:t>105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pitchFamily="34" charset="0"/>
                          <a:cs typeface="Times New Roman" pitchFamily="18" charset="0"/>
                        </a:rPr>
                        <a:t>0.0%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pitchFamily="34" charset="0"/>
                          <a:cs typeface="Times New Roman" pitchFamily="18" charset="0"/>
                        </a:rPr>
                        <a:t>15 to 28 Days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pitchFamily="34" charset="0"/>
                          <a:cs typeface="Times New Roman" pitchFamily="18" charset="0"/>
                        </a:rPr>
                        <a:t>19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pitchFamily="34" charset="0"/>
                          <a:cs typeface="Times New Roman" pitchFamily="18" charset="0"/>
                        </a:rPr>
                        <a:t>10.5%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DEF"/>
                    </a:solidFill>
                  </a:tcPr>
                </a:tc>
              </a:tr>
              <a:tr h="585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pitchFamily="34" charset="0"/>
                          <a:cs typeface="Times New Roman" pitchFamily="18" charset="0"/>
                        </a:rPr>
                        <a:t>8 to 14 Days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pitchFamily="34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pitchFamily="34" charset="0"/>
                          <a:cs typeface="Times New Roman" pitchFamily="18" charset="0"/>
                        </a:rPr>
                        <a:t>37.5%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DEF"/>
                    </a:solidFill>
                  </a:tcPr>
                </a:tc>
              </a:tr>
              <a:tr h="588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pitchFamily="34" charset="0"/>
                          <a:cs typeface="Times New Roman" pitchFamily="18" charset="0"/>
                        </a:rPr>
                        <a:t>1 to 7 Days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pitchFamily="34" charset="0"/>
                          <a:cs typeface="Times New Roman" pitchFamily="18" charset="0"/>
                        </a:rPr>
                        <a:t>100.0%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DEF"/>
                    </a:solidFill>
                  </a:tcPr>
                </a:tc>
              </a:tr>
              <a:tr h="347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pitchFamily="34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pitchFamily="34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pitchFamily="34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pitchFamily="34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</a:tr>
              <a:tr h="585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pitchFamily="34" charset="0"/>
                          <a:cs typeface="Times New Roman" pitchFamily="18" charset="0"/>
                        </a:rPr>
                        <a:t>Referred: Unable to Contact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pitchFamily="34" charset="0"/>
                          <a:cs typeface="Times New Roman" pitchFamily="18" charset="0"/>
                        </a:rPr>
                        <a:t>39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pitchFamily="34" charset="0"/>
                          <a:cs typeface="Times New Roman" pitchFamily="18" charset="0"/>
                        </a:rPr>
                        <a:t>7.7%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DEF"/>
                    </a:solidFill>
                  </a:tcPr>
                </a:tc>
              </a:tr>
              <a:tr h="885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pitchFamily="34" charset="0"/>
                          <a:cs typeface="Times New Roman" pitchFamily="18" charset="0"/>
                        </a:rPr>
                        <a:t>Referred:  Declined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pitchFamily="34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D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pitchFamily="34" charset="0"/>
                          <a:cs typeface="Times New Roman" pitchFamily="18" charset="0"/>
                        </a:rPr>
                        <a:t>22.2%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DEF"/>
                    </a:solidFill>
                  </a:tcPr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3200400" y="1219200"/>
            <a:ext cx="30947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March – August 2012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/>
        </p:nvSpPr>
        <p:spPr bwMode="auto">
          <a:xfrm>
            <a:off x="3429000" y="3200400"/>
            <a:ext cx="2286000" cy="22860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 w="9525" cap="flat" cmpd="sng" algn="ctr">
            <a:solidFill>
              <a:srgbClr val="002C77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/>
          </a:extLst>
        </p:spPr>
        <p:txBody>
          <a:bodyPr/>
          <a:lstStyle/>
          <a:p>
            <a:pPr eaLnBrk="0" hangingPunct="0">
              <a:defRPr/>
            </a:pPr>
            <a:endParaRPr lang="en-US">
              <a:latin typeface="Times" charset="0"/>
              <a:ea typeface="ＭＳ Ｐゴシック" charset="0"/>
            </a:endParaRPr>
          </a:p>
        </p:txBody>
      </p:sp>
      <p:sp>
        <p:nvSpPr>
          <p:cNvPr id="409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cs typeface="ＭＳ Ｐゴシック"/>
              </a:rPr>
              <a:t>Inova System of Care Strategy</a:t>
            </a:r>
          </a:p>
        </p:txBody>
      </p:sp>
      <p:sp>
        <p:nvSpPr>
          <p:cNvPr id="5" name="Oval 4"/>
          <p:cNvSpPr/>
          <p:nvPr/>
        </p:nvSpPr>
        <p:spPr bwMode="auto">
          <a:xfrm>
            <a:off x="4114800" y="3897868"/>
            <a:ext cx="914400" cy="914400"/>
          </a:xfrm>
          <a:prstGeom prst="ellipse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/>
          </a:extLst>
        </p:spPr>
        <p:txBody>
          <a:bodyPr/>
          <a:lstStyle/>
          <a:p>
            <a:pPr eaLnBrk="0" hangingPunct="0">
              <a:defRPr/>
            </a:pPr>
            <a:endParaRPr lang="en-US" dirty="0">
              <a:solidFill>
                <a:srgbClr val="002C77"/>
              </a:solidFill>
              <a:latin typeface="Times" charset="0"/>
              <a:ea typeface="ＭＳ Ｐゴシック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14800" y="4202668"/>
            <a:ext cx="990600" cy="261610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  <a:sp3d extrusionH="57150">
              <a:bevelT w="38100" h="38100"/>
            </a:sp3d>
          </a:bodyPr>
          <a:lstStyle/>
          <a:p>
            <a:pPr>
              <a:defRPr/>
            </a:pPr>
            <a:r>
              <a:rPr lang="en-US" sz="1100" b="1" dirty="0">
                <a:solidFill>
                  <a:srgbClr val="002C77"/>
                </a:solidFill>
                <a:latin typeface="+mn-lt"/>
              </a:rPr>
              <a:t>STRATEGY</a:t>
            </a:r>
          </a:p>
        </p:txBody>
      </p:sp>
      <p:sp>
        <p:nvSpPr>
          <p:cNvPr id="4102" name="Freeform 21"/>
          <p:cNvSpPr>
            <a:spLocks/>
          </p:cNvSpPr>
          <p:nvPr/>
        </p:nvSpPr>
        <p:spPr bwMode="auto">
          <a:xfrm>
            <a:off x="5029200" y="4220131"/>
            <a:ext cx="685800" cy="236537"/>
          </a:xfrm>
          <a:custGeom>
            <a:avLst/>
            <a:gdLst>
              <a:gd name="T0" fmla="*/ 0 w 695418"/>
              <a:gd name="T1" fmla="*/ 123972 h 236737"/>
              <a:gd name="T2" fmla="*/ 167933 w 695418"/>
              <a:gd name="T3" fmla="*/ 17710 h 236737"/>
              <a:gd name="T4" fmla="*/ 411436 w 695418"/>
              <a:gd name="T5" fmla="*/ 230234 h 236737"/>
              <a:gd name="T6" fmla="*/ 621352 w 695418"/>
              <a:gd name="T7" fmla="*/ 53130 h 236737"/>
              <a:gd name="T8" fmla="*/ 629748 w 695418"/>
              <a:gd name="T9" fmla="*/ 53130 h 2367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95418"/>
              <a:gd name="T16" fmla="*/ 0 h 236737"/>
              <a:gd name="T17" fmla="*/ 695418 w 695418"/>
              <a:gd name="T18" fmla="*/ 236737 h 2367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95418" h="236737">
                <a:moveTo>
                  <a:pt x="0" y="124287"/>
                </a:moveTo>
                <a:cubicBezTo>
                  <a:pt x="52526" y="62143"/>
                  <a:pt x="105053" y="0"/>
                  <a:pt x="177554" y="17755"/>
                </a:cubicBezTo>
                <a:cubicBezTo>
                  <a:pt x="250055" y="35510"/>
                  <a:pt x="355107" y="224901"/>
                  <a:pt x="435006" y="230819"/>
                </a:cubicBezTo>
                <a:cubicBezTo>
                  <a:pt x="514905" y="236737"/>
                  <a:pt x="618478" y="82857"/>
                  <a:pt x="656948" y="53265"/>
                </a:cubicBezTo>
                <a:cubicBezTo>
                  <a:pt x="695418" y="23673"/>
                  <a:pt x="680622" y="38469"/>
                  <a:pt x="665826" y="53265"/>
                </a:cubicBezTo>
              </a:path>
            </a:pathLst>
          </a:custGeom>
          <a:noFill/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03" name="Freeform 22"/>
          <p:cNvSpPr>
            <a:spLocks/>
          </p:cNvSpPr>
          <p:nvPr/>
        </p:nvSpPr>
        <p:spPr bwMode="auto">
          <a:xfrm rot="-10637441">
            <a:off x="3414713" y="4218543"/>
            <a:ext cx="700087" cy="236538"/>
          </a:xfrm>
          <a:custGeom>
            <a:avLst/>
            <a:gdLst>
              <a:gd name="T0" fmla="*/ 0 w 695418"/>
              <a:gd name="T1" fmla="*/ 123975 h 236737"/>
              <a:gd name="T2" fmla="*/ 182627 w 695418"/>
              <a:gd name="T3" fmla="*/ 17710 h 236737"/>
              <a:gd name="T4" fmla="*/ 447433 w 695418"/>
              <a:gd name="T5" fmla="*/ 230237 h 236737"/>
              <a:gd name="T6" fmla="*/ 675715 w 695418"/>
              <a:gd name="T7" fmla="*/ 53130 h 236737"/>
              <a:gd name="T8" fmla="*/ 684848 w 695418"/>
              <a:gd name="T9" fmla="*/ 53130 h 2367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95418"/>
              <a:gd name="T16" fmla="*/ 0 h 236737"/>
              <a:gd name="T17" fmla="*/ 695418 w 695418"/>
              <a:gd name="T18" fmla="*/ 236737 h 2367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95418" h="236737">
                <a:moveTo>
                  <a:pt x="0" y="124287"/>
                </a:moveTo>
                <a:cubicBezTo>
                  <a:pt x="52526" y="62143"/>
                  <a:pt x="105053" y="0"/>
                  <a:pt x="177554" y="17755"/>
                </a:cubicBezTo>
                <a:cubicBezTo>
                  <a:pt x="250055" y="35510"/>
                  <a:pt x="355107" y="224901"/>
                  <a:pt x="435006" y="230819"/>
                </a:cubicBezTo>
                <a:cubicBezTo>
                  <a:pt x="514905" y="236737"/>
                  <a:pt x="618478" y="82857"/>
                  <a:pt x="656948" y="53265"/>
                </a:cubicBezTo>
                <a:cubicBezTo>
                  <a:pt x="695418" y="23673"/>
                  <a:pt x="680622" y="38469"/>
                  <a:pt x="665826" y="53265"/>
                </a:cubicBezTo>
              </a:path>
            </a:pathLst>
          </a:custGeom>
          <a:noFill/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3962400" y="4876800"/>
            <a:ext cx="1371600" cy="369332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>
              <a:defRPr/>
            </a:pPr>
            <a:r>
              <a:rPr lang="en-US" sz="1800" b="1" dirty="0">
                <a:solidFill>
                  <a:schemeClr val="bg1"/>
                </a:solidFill>
                <a:latin typeface="+mn-lt"/>
              </a:rPr>
              <a:t>EFFICIENT</a:t>
            </a:r>
            <a:endParaRPr lang="en-US" sz="2000" b="1" dirty="0">
              <a:solidFill>
                <a:schemeClr val="bg1"/>
              </a:solidFill>
              <a:latin typeface="+mn-lt"/>
            </a:endParaRPr>
          </a:p>
        </p:txBody>
      </p:sp>
      <p:cxnSp>
        <p:nvCxnSpPr>
          <p:cNvPr id="4105" name="Straight Connector 26"/>
          <p:cNvCxnSpPr>
            <a:cxnSpLocks noChangeShapeType="1"/>
          </p:cNvCxnSpPr>
          <p:nvPr/>
        </p:nvCxnSpPr>
        <p:spPr bwMode="auto">
          <a:xfrm>
            <a:off x="1295400" y="1066800"/>
            <a:ext cx="2362200" cy="23622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106" name="Straight Connector 29"/>
          <p:cNvCxnSpPr>
            <a:cxnSpLocks noChangeShapeType="1"/>
          </p:cNvCxnSpPr>
          <p:nvPr/>
        </p:nvCxnSpPr>
        <p:spPr bwMode="auto">
          <a:xfrm flipV="1">
            <a:off x="5486400" y="1143000"/>
            <a:ext cx="2286000" cy="2286001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107" name="Straight Connector 33"/>
          <p:cNvCxnSpPr>
            <a:cxnSpLocks noChangeShapeType="1"/>
          </p:cNvCxnSpPr>
          <p:nvPr/>
        </p:nvCxnSpPr>
        <p:spPr bwMode="auto">
          <a:xfrm>
            <a:off x="5791200" y="4572000"/>
            <a:ext cx="3352800" cy="4572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108" name="Straight Connector 35"/>
          <p:cNvCxnSpPr>
            <a:cxnSpLocks noChangeShapeType="1"/>
          </p:cNvCxnSpPr>
          <p:nvPr/>
        </p:nvCxnSpPr>
        <p:spPr bwMode="auto">
          <a:xfrm flipH="1">
            <a:off x="0" y="4572000"/>
            <a:ext cx="3352800" cy="381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109" name="Straight Connector 37"/>
          <p:cNvCxnSpPr>
            <a:cxnSpLocks noChangeShapeType="1"/>
          </p:cNvCxnSpPr>
          <p:nvPr/>
        </p:nvCxnSpPr>
        <p:spPr bwMode="auto">
          <a:xfrm>
            <a:off x="4572000" y="5638800"/>
            <a:ext cx="0" cy="12192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9" name="TextBox 38"/>
          <p:cNvSpPr txBox="1"/>
          <p:nvPr/>
        </p:nvSpPr>
        <p:spPr>
          <a:xfrm>
            <a:off x="2362200" y="1219200"/>
            <a:ext cx="4419600" cy="369332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800" b="1" dirty="0" smtClean="0"/>
              <a:t>Resourceful, Community </a:t>
            </a:r>
            <a:r>
              <a:rPr lang="en-US" sz="1800" b="1" dirty="0"/>
              <a:t>Oriented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7010400" y="2286000"/>
            <a:ext cx="1295400" cy="369332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800" b="1" dirty="0"/>
              <a:t>Flexible</a:t>
            </a:r>
            <a:endParaRPr lang="en-US" sz="1400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304800" y="2362200"/>
            <a:ext cx="2209800" cy="369332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800" b="1" dirty="0"/>
              <a:t>Quality Driven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447800" y="5029200"/>
            <a:ext cx="1981200" cy="36988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800" b="1" dirty="0"/>
              <a:t>Efficient</a:t>
            </a:r>
            <a:endParaRPr lang="en-US" sz="1400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5715000" y="5029200"/>
            <a:ext cx="2057400" cy="36988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800" b="1" dirty="0"/>
              <a:t>Accountable</a:t>
            </a:r>
            <a:endParaRPr lang="en-US" sz="1400" b="1" dirty="0"/>
          </a:p>
        </p:txBody>
      </p:sp>
      <p:sp>
        <p:nvSpPr>
          <p:cNvPr id="4115" name="TextBox 47"/>
          <p:cNvSpPr txBox="1">
            <a:spLocks noChangeArrowheads="1"/>
          </p:cNvSpPr>
          <p:nvPr/>
        </p:nvSpPr>
        <p:spPr bwMode="auto">
          <a:xfrm>
            <a:off x="0" y="2971800"/>
            <a:ext cx="32004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en-US" sz="1400" dirty="0"/>
              <a:t>  </a:t>
            </a:r>
            <a:r>
              <a:rPr lang="en-US" sz="1600" dirty="0">
                <a:solidFill>
                  <a:srgbClr val="224DAE"/>
                </a:solidFill>
              </a:rPr>
              <a:t>Clinical Outcomes  &amp; score cards</a:t>
            </a:r>
          </a:p>
          <a:p>
            <a:pPr algn="ctr">
              <a:buFont typeface="Arial" pitchFamily="34" charset="0"/>
              <a:buChar char="•"/>
            </a:pPr>
            <a:r>
              <a:rPr lang="en-US" sz="1600" dirty="0">
                <a:solidFill>
                  <a:srgbClr val="224DAE"/>
                </a:solidFill>
              </a:rPr>
              <a:t>  Quality measures</a:t>
            </a:r>
          </a:p>
          <a:p>
            <a:pPr algn="ctr">
              <a:buFont typeface="Arial" pitchFamily="34" charset="0"/>
              <a:buChar char="•"/>
            </a:pPr>
            <a:r>
              <a:rPr lang="en-US" sz="1600" dirty="0">
                <a:solidFill>
                  <a:srgbClr val="224DAE"/>
                </a:solidFill>
              </a:rPr>
              <a:t>  Wellness</a:t>
            </a:r>
          </a:p>
          <a:p>
            <a:pPr algn="ctr">
              <a:buFont typeface="Arial" pitchFamily="34" charset="0"/>
              <a:buChar char="•"/>
            </a:pPr>
            <a:r>
              <a:rPr lang="en-US" sz="1600" dirty="0">
                <a:solidFill>
                  <a:srgbClr val="224DAE"/>
                </a:solidFill>
              </a:rPr>
              <a:t>  PCMH</a:t>
            </a:r>
          </a:p>
          <a:p>
            <a:pPr algn="ctr">
              <a:buFont typeface="Arial" pitchFamily="34" charset="0"/>
              <a:buChar char="•"/>
            </a:pPr>
            <a:r>
              <a:rPr lang="en-US" sz="1600" dirty="0">
                <a:solidFill>
                  <a:srgbClr val="224DAE"/>
                </a:solidFill>
              </a:rPr>
              <a:t>  EBM</a:t>
            </a:r>
          </a:p>
          <a:p>
            <a:pPr algn="ctr">
              <a:buFont typeface="Arial" pitchFamily="34" charset="0"/>
              <a:buChar char="•"/>
            </a:pPr>
            <a:r>
              <a:rPr lang="en-US" sz="1600" dirty="0">
                <a:solidFill>
                  <a:srgbClr val="224DAE"/>
                </a:solidFill>
              </a:rPr>
              <a:t>  Research</a:t>
            </a:r>
          </a:p>
        </p:txBody>
      </p:sp>
      <p:sp>
        <p:nvSpPr>
          <p:cNvPr id="4116" name="TextBox 53"/>
          <p:cNvSpPr txBox="1">
            <a:spLocks noChangeArrowheads="1"/>
          </p:cNvSpPr>
          <p:nvPr/>
        </p:nvSpPr>
        <p:spPr bwMode="auto">
          <a:xfrm>
            <a:off x="838200" y="5562600"/>
            <a:ext cx="33528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en-US" sz="1400" dirty="0"/>
              <a:t>  </a:t>
            </a:r>
            <a:r>
              <a:rPr lang="en-US" sz="1400" dirty="0">
                <a:solidFill>
                  <a:srgbClr val="002060"/>
                </a:solidFill>
              </a:rPr>
              <a:t>Programs/ Plans aligned to strategy</a:t>
            </a:r>
          </a:p>
          <a:p>
            <a:pPr algn="ctr">
              <a:buFont typeface="Arial" pitchFamily="34" charset="0"/>
              <a:buChar char="•"/>
            </a:pPr>
            <a:r>
              <a:rPr lang="en-US" sz="1400" dirty="0">
                <a:solidFill>
                  <a:srgbClr val="002060"/>
                </a:solidFill>
              </a:rPr>
              <a:t>  IT integration</a:t>
            </a:r>
          </a:p>
          <a:p>
            <a:pPr algn="ctr">
              <a:buFont typeface="Arial" pitchFamily="34" charset="0"/>
              <a:buChar char="•"/>
            </a:pPr>
            <a:r>
              <a:rPr lang="en-US" sz="1400" dirty="0">
                <a:solidFill>
                  <a:srgbClr val="002060"/>
                </a:solidFill>
              </a:rPr>
              <a:t>  Shared service </a:t>
            </a:r>
            <a:r>
              <a:rPr lang="en-US" sz="1400" dirty="0" smtClean="0">
                <a:solidFill>
                  <a:srgbClr val="002060"/>
                </a:solidFill>
              </a:rPr>
              <a:t>synergy</a:t>
            </a:r>
            <a:endParaRPr lang="en-US" sz="1400" dirty="0">
              <a:solidFill>
                <a:srgbClr val="002060"/>
              </a:solidFill>
            </a:endParaRPr>
          </a:p>
          <a:p>
            <a:pPr algn="ctr">
              <a:buFont typeface="Arial" pitchFamily="34" charset="0"/>
              <a:buChar char="•"/>
            </a:pPr>
            <a:r>
              <a:rPr lang="en-US" sz="1400" dirty="0">
                <a:solidFill>
                  <a:srgbClr val="002060"/>
                </a:solidFill>
              </a:rPr>
              <a:t>  Business unit synergy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117" name="TextBox 55"/>
          <p:cNvSpPr txBox="1">
            <a:spLocks noChangeArrowheads="1"/>
          </p:cNvSpPr>
          <p:nvPr/>
        </p:nvSpPr>
        <p:spPr bwMode="auto">
          <a:xfrm>
            <a:off x="2819400" y="1600200"/>
            <a:ext cx="3429000" cy="1661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chemeClr val="tx2"/>
                </a:solidFill>
              </a:rPr>
              <a:t>Integrated Transitional Care</a:t>
            </a:r>
          </a:p>
          <a:p>
            <a:pPr algn="ctr"/>
            <a:r>
              <a:rPr lang="en-US" sz="1400" dirty="0">
                <a:solidFill>
                  <a:schemeClr val="accent4">
                    <a:lumMod val="50000"/>
                  </a:schemeClr>
                </a:solidFill>
              </a:rPr>
              <a:t>Case </a:t>
            </a:r>
            <a:r>
              <a:rPr lang="en-US" sz="1400" dirty="0" smtClean="0">
                <a:solidFill>
                  <a:schemeClr val="accent4">
                    <a:lumMod val="50000"/>
                  </a:schemeClr>
                </a:solidFill>
              </a:rPr>
              <a:t>management, Ambulatory</a:t>
            </a:r>
            <a:endParaRPr lang="en-US" sz="1400" dirty="0">
              <a:solidFill>
                <a:schemeClr val="accent4">
                  <a:lumMod val="50000"/>
                </a:schemeClr>
              </a:solidFill>
            </a:endParaRPr>
          </a:p>
          <a:p>
            <a:pPr algn="ctr"/>
            <a:r>
              <a:rPr lang="en-US" sz="1400" dirty="0">
                <a:solidFill>
                  <a:schemeClr val="accent4">
                    <a:lumMod val="50000"/>
                  </a:schemeClr>
                </a:solidFill>
              </a:rPr>
              <a:t>Inpatient , Observation, ED- </a:t>
            </a:r>
            <a:r>
              <a:rPr lang="en-US" sz="1400" dirty="0" smtClean="0">
                <a:solidFill>
                  <a:schemeClr val="accent4">
                    <a:lumMod val="50000"/>
                  </a:schemeClr>
                </a:solidFill>
              </a:rPr>
              <a:t>Discharges</a:t>
            </a:r>
          </a:p>
          <a:p>
            <a:pPr algn="ctr"/>
            <a:r>
              <a:rPr lang="en-US" sz="1400" dirty="0" smtClean="0">
                <a:solidFill>
                  <a:schemeClr val="accent4">
                    <a:lumMod val="50000"/>
                  </a:schemeClr>
                </a:solidFill>
              </a:rPr>
              <a:t>Pharmacy</a:t>
            </a:r>
            <a:endParaRPr lang="en-US" sz="1400" dirty="0">
              <a:solidFill>
                <a:schemeClr val="accent4">
                  <a:lumMod val="50000"/>
                </a:schemeClr>
              </a:solidFill>
            </a:endParaRPr>
          </a:p>
          <a:p>
            <a:pPr algn="ctr"/>
            <a:r>
              <a:rPr lang="en-US" sz="1400" dirty="0">
                <a:solidFill>
                  <a:schemeClr val="accent4">
                    <a:lumMod val="50000"/>
                  </a:schemeClr>
                </a:solidFill>
              </a:rPr>
              <a:t>Home Services</a:t>
            </a:r>
          </a:p>
          <a:p>
            <a:pPr algn="ctr"/>
            <a:r>
              <a:rPr lang="en-US" sz="1400" dirty="0">
                <a:solidFill>
                  <a:schemeClr val="accent4">
                    <a:lumMod val="50000"/>
                  </a:schemeClr>
                </a:solidFill>
              </a:rPr>
              <a:t>Discharge clinics</a:t>
            </a:r>
          </a:p>
          <a:p>
            <a:pPr algn="ctr"/>
            <a:r>
              <a:rPr lang="en-US" sz="1200" dirty="0">
                <a:solidFill>
                  <a:schemeClr val="accent4">
                    <a:lumMod val="50000"/>
                  </a:schemeClr>
                </a:solidFill>
              </a:rPr>
              <a:t>PACE, FQHC</a:t>
            </a:r>
          </a:p>
        </p:txBody>
      </p:sp>
      <p:sp>
        <p:nvSpPr>
          <p:cNvPr id="4118" name="TextBox 59"/>
          <p:cNvSpPr txBox="1">
            <a:spLocks noChangeArrowheads="1"/>
          </p:cNvSpPr>
          <p:nvPr/>
        </p:nvSpPr>
        <p:spPr bwMode="auto">
          <a:xfrm>
            <a:off x="6553200" y="2971800"/>
            <a:ext cx="22098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en-US" sz="1600" dirty="0"/>
              <a:t>  Data Driven</a:t>
            </a:r>
          </a:p>
          <a:p>
            <a:pPr algn="ctr">
              <a:buFont typeface="Arial" pitchFamily="34" charset="0"/>
              <a:buChar char="•"/>
            </a:pPr>
            <a:r>
              <a:rPr lang="en-US" sz="1600" dirty="0"/>
              <a:t>  Strategic Planning</a:t>
            </a:r>
          </a:p>
          <a:p>
            <a:pPr algn="ctr">
              <a:buFont typeface="Arial" pitchFamily="34" charset="0"/>
              <a:buChar char="•"/>
            </a:pPr>
            <a:r>
              <a:rPr lang="en-US" sz="1600" dirty="0"/>
              <a:t>  </a:t>
            </a:r>
            <a:r>
              <a:rPr lang="en-US" sz="1600" dirty="0" smtClean="0"/>
              <a:t>Analytics</a:t>
            </a:r>
          </a:p>
          <a:p>
            <a:pPr algn="ctr">
              <a:buFont typeface="Arial" pitchFamily="34" charset="0"/>
              <a:buChar char="•"/>
            </a:pPr>
            <a:r>
              <a:rPr lang="en-US" sz="1600" dirty="0" smtClean="0"/>
              <a:t>Medicare, Medicaid</a:t>
            </a:r>
          </a:p>
          <a:p>
            <a:pPr algn="ctr"/>
            <a:r>
              <a:rPr lang="en-US" sz="1600" dirty="0" smtClean="0"/>
              <a:t>Indigent, Commercial</a:t>
            </a:r>
          </a:p>
          <a:p>
            <a:pPr algn="ctr"/>
            <a:r>
              <a:rPr lang="en-US" sz="1600" dirty="0" smtClean="0"/>
              <a:t>population </a:t>
            </a:r>
          </a:p>
        </p:txBody>
      </p:sp>
      <p:sp>
        <p:nvSpPr>
          <p:cNvPr id="4119" name="TextBox 71"/>
          <p:cNvSpPr txBox="1">
            <a:spLocks noChangeArrowheads="1"/>
          </p:cNvSpPr>
          <p:nvPr/>
        </p:nvSpPr>
        <p:spPr bwMode="auto">
          <a:xfrm>
            <a:off x="5410200" y="5562600"/>
            <a:ext cx="24384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en-US" sz="1600" dirty="0"/>
              <a:t>Internal customers</a:t>
            </a:r>
          </a:p>
          <a:p>
            <a:pPr algn="ctr">
              <a:buFont typeface="Arial" pitchFamily="34" charset="0"/>
              <a:buChar char="•"/>
            </a:pPr>
            <a:r>
              <a:rPr lang="en-US" sz="1600" dirty="0"/>
              <a:t>External customers</a:t>
            </a:r>
          </a:p>
          <a:p>
            <a:pPr algn="ctr">
              <a:buFont typeface="Arial" pitchFamily="34" charset="0"/>
              <a:buChar char="•"/>
            </a:pPr>
            <a:r>
              <a:rPr lang="en-US" sz="1600" dirty="0" smtClean="0"/>
              <a:t>Relationships</a:t>
            </a:r>
          </a:p>
          <a:p>
            <a:pPr algn="ctr">
              <a:buFont typeface="Arial" pitchFamily="34" charset="0"/>
              <a:buChar char="•"/>
            </a:pPr>
            <a:r>
              <a:rPr lang="en-US" sz="1600" dirty="0" smtClean="0"/>
              <a:t>Satisfaction</a:t>
            </a:r>
            <a:endParaRPr lang="en-US" sz="1600" dirty="0"/>
          </a:p>
        </p:txBody>
      </p:sp>
      <p:sp>
        <p:nvSpPr>
          <p:cNvPr id="74" name="TextBox 73"/>
          <p:cNvSpPr txBox="1"/>
          <p:nvPr/>
        </p:nvSpPr>
        <p:spPr>
          <a:xfrm>
            <a:off x="3886200" y="3505200"/>
            <a:ext cx="1524000" cy="369332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>
              <a:defRPr/>
            </a:pPr>
            <a:r>
              <a:rPr lang="en-US" sz="1800" b="1" dirty="0">
                <a:solidFill>
                  <a:schemeClr val="bg1"/>
                </a:solidFill>
                <a:latin typeface="+mn-lt"/>
              </a:rPr>
              <a:t>BALANCED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7772400" cy="609600"/>
          </a:xfrm>
        </p:spPr>
        <p:txBody>
          <a:bodyPr/>
          <a:lstStyle/>
          <a:p>
            <a:pPr eaLnBrk="1" hangingPunct="1"/>
            <a:r>
              <a:rPr lang="en-US" dirty="0" smtClean="0"/>
              <a:t>      Inova Transitional Care Management</a:t>
            </a:r>
            <a:endParaRPr lang="en-US" sz="3200" dirty="0" smtClean="0">
              <a:solidFill>
                <a:schemeClr val="tx1"/>
              </a:solidFill>
            </a:endParaRPr>
          </a:p>
        </p:txBody>
      </p:sp>
      <p:sp>
        <p:nvSpPr>
          <p:cNvPr id="16386" name="Rectangle 6"/>
          <p:cNvSpPr>
            <a:spLocks noGrp="1" noChangeArrowheads="1"/>
          </p:cNvSpPr>
          <p:nvPr>
            <p:ph idx="1"/>
          </p:nvPr>
        </p:nvSpPr>
        <p:spPr>
          <a:xfrm>
            <a:off x="762000" y="1905000"/>
            <a:ext cx="7772400" cy="4648200"/>
          </a:xfrm>
        </p:spPr>
        <p:txBody>
          <a:bodyPr/>
          <a:lstStyle/>
          <a:p>
            <a:pPr eaLnBrk="1" hangingPunct="1"/>
            <a:r>
              <a:rPr lang="en-US" sz="1800" dirty="0" smtClean="0"/>
              <a:t>There is no longer a discharge process as traditionally understood by the physicians</a:t>
            </a:r>
          </a:p>
          <a:p>
            <a:pPr eaLnBrk="1" hangingPunct="1"/>
            <a:r>
              <a:rPr lang="en-US" sz="1800" dirty="0" smtClean="0"/>
              <a:t>Discharge became a relay, passing the baton with all health related information among  patients, nurses, caregivers, physicians, pharmacists, clinics, community services, FQHC, home services, SNF</a:t>
            </a:r>
            <a:endParaRPr lang="en-US" sz="1800" b="1" dirty="0" smtClean="0"/>
          </a:p>
          <a:p>
            <a:pPr eaLnBrk="1" hangingPunct="1"/>
            <a:r>
              <a:rPr lang="en-US" sz="1800" b="1" dirty="0" smtClean="0"/>
              <a:t>Results</a:t>
            </a:r>
            <a:r>
              <a:rPr lang="en-US" sz="1800" dirty="0" smtClean="0"/>
              <a:t>: </a:t>
            </a:r>
          </a:p>
          <a:p>
            <a:pPr lvl="1" eaLnBrk="1" hangingPunct="1">
              <a:buFont typeface="Arial" charset="0"/>
              <a:buAutoNum type="alphaLcPeriod"/>
            </a:pPr>
            <a:r>
              <a:rPr lang="en-US" sz="1800" dirty="0" smtClean="0"/>
              <a:t>reducing duplication of services  </a:t>
            </a:r>
          </a:p>
          <a:p>
            <a:pPr lvl="1" eaLnBrk="1" hangingPunct="1">
              <a:buFont typeface="Arial" charset="0"/>
              <a:buAutoNum type="alphaLcPeriod"/>
            </a:pPr>
            <a:r>
              <a:rPr lang="en-US" sz="1800" dirty="0" smtClean="0"/>
              <a:t>improved decision support </a:t>
            </a:r>
          </a:p>
          <a:p>
            <a:pPr lvl="1" eaLnBrk="1" hangingPunct="1">
              <a:buFont typeface="Arial" charset="0"/>
              <a:buAutoNum type="alphaLcPeriod"/>
            </a:pPr>
            <a:r>
              <a:rPr lang="en-US" sz="1800" dirty="0" smtClean="0"/>
              <a:t>chronic disease management</a:t>
            </a:r>
          </a:p>
          <a:p>
            <a:pPr lvl="1" eaLnBrk="1" hangingPunct="1">
              <a:buFont typeface="Arial" charset="0"/>
              <a:buAutoNum type="alphaLcPeriod"/>
            </a:pPr>
            <a:r>
              <a:rPr lang="en-US" sz="1800" dirty="0" smtClean="0"/>
              <a:t>high patient satisfaction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5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7772400" cy="762000"/>
          </a:xfrm>
        </p:spPr>
        <p:txBody>
          <a:bodyPr/>
          <a:lstStyle/>
          <a:p>
            <a:pPr eaLnBrk="1" hangingPunct="1"/>
            <a:r>
              <a:rPr lang="en-US" dirty="0" err="1" smtClean="0"/>
              <a:t>Inova</a:t>
            </a:r>
            <a:r>
              <a:rPr lang="en-US" dirty="0" smtClean="0"/>
              <a:t> Transitional Care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2400" dirty="0" smtClean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762000" y="2971800"/>
            <a:ext cx="3810000" cy="3276600"/>
          </a:xfrm>
          <a:prstGeom prst="rect">
            <a:avLst/>
          </a:prstGeom>
          <a:noFill/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/>
            </a:pPr>
            <a:r>
              <a:rPr lang="en-US" sz="1800" b="1" dirty="0">
                <a:latin typeface="+mn-lt"/>
                <a:ea typeface="ＭＳ Ｐゴシック" pitchFamily="-28" charset="-128"/>
                <a:cs typeface="+mn-cs"/>
              </a:rPr>
              <a:t>Medication </a:t>
            </a:r>
            <a:r>
              <a:rPr lang="en-US" sz="1800" b="1" dirty="0" smtClean="0">
                <a:latin typeface="+mn-lt"/>
                <a:ea typeface="ＭＳ Ｐゴシック" pitchFamily="-28" charset="-128"/>
                <a:cs typeface="+mn-cs"/>
              </a:rPr>
              <a:t>reconciliation</a:t>
            </a:r>
            <a:endParaRPr lang="en-US" sz="1800" dirty="0">
              <a:latin typeface="+mn-lt"/>
              <a:ea typeface="ＭＳ Ｐゴシック" pitchFamily="-28" charset="-128"/>
              <a:cs typeface="+mn-cs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tx2"/>
              </a:buClr>
              <a:buFontTx/>
              <a:buChar char="•"/>
              <a:defRPr/>
            </a:pPr>
            <a:r>
              <a:rPr lang="en-US" sz="1800" b="1" dirty="0">
                <a:latin typeface="+mn-lt"/>
                <a:ea typeface="ＭＳ Ｐゴシック" pitchFamily="-28" charset="-128"/>
                <a:cs typeface="+mn-cs"/>
              </a:rPr>
              <a:t>MD follow-up appointment in 7-10 </a:t>
            </a:r>
            <a:r>
              <a:rPr lang="en-US" sz="1800" b="1" dirty="0" smtClean="0">
                <a:latin typeface="+mn-lt"/>
                <a:ea typeface="ＭＳ Ｐゴシック" pitchFamily="-28" charset="-128"/>
                <a:cs typeface="+mn-cs"/>
              </a:rPr>
              <a:t>days</a:t>
            </a:r>
            <a:endParaRPr lang="en-US" sz="1800" dirty="0">
              <a:latin typeface="+mn-lt"/>
              <a:ea typeface="ＭＳ Ｐゴシック" pitchFamily="-28" charset="-128"/>
              <a:cs typeface="+mn-cs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tx2"/>
              </a:buClr>
              <a:buFontTx/>
              <a:buChar char="•"/>
              <a:defRPr/>
            </a:pPr>
            <a:r>
              <a:rPr lang="en-US" sz="1800" b="1" dirty="0">
                <a:latin typeface="+mn-lt"/>
                <a:ea typeface="ＭＳ Ｐゴシック" pitchFamily="-28" charset="-128"/>
                <a:cs typeface="+mn-cs"/>
              </a:rPr>
              <a:t>Education</a:t>
            </a:r>
            <a:r>
              <a:rPr lang="en-US" sz="1800" dirty="0">
                <a:latin typeface="+mn-lt"/>
                <a:ea typeface="ＭＳ Ｐゴシック" pitchFamily="-28" charset="-128"/>
                <a:cs typeface="+mn-cs"/>
              </a:rPr>
              <a:t> - Patient and/or caregiver knowledge of red flags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/>
            </a:pPr>
            <a:r>
              <a:rPr lang="en-US" sz="1800" b="1" dirty="0" smtClean="0">
                <a:latin typeface="+mn-lt"/>
                <a:ea typeface="ＭＳ Ｐゴシック" pitchFamily="-28" charset="-128"/>
                <a:cs typeface="+mn-cs"/>
              </a:rPr>
              <a:t> Individualized </a:t>
            </a:r>
            <a:r>
              <a:rPr lang="en-US" sz="1800" b="1" dirty="0">
                <a:latin typeface="+mn-lt"/>
                <a:ea typeface="ＭＳ Ｐゴシック" pitchFamily="-28" charset="-128"/>
                <a:cs typeface="+mn-cs"/>
              </a:rPr>
              <a:t>treatment plan</a:t>
            </a:r>
            <a:r>
              <a:rPr lang="en-US" sz="1800" dirty="0">
                <a:latin typeface="+mn-lt"/>
                <a:ea typeface="ＭＳ Ｐゴシック" pitchFamily="-28" charset="-128"/>
                <a:cs typeface="+mn-cs"/>
              </a:rPr>
              <a:t> </a:t>
            </a:r>
            <a:endParaRPr lang="en-US" sz="1800" kern="0" dirty="0">
              <a:latin typeface="+mn-lt"/>
              <a:ea typeface="+mn-ea"/>
              <a:cs typeface="ＭＳ Ｐゴシック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tx2"/>
              </a:buClr>
              <a:defRPr/>
            </a:pPr>
            <a:endParaRPr lang="en-US" sz="1600" kern="0" dirty="0">
              <a:latin typeface="+mn-lt"/>
              <a:ea typeface="+mn-ea"/>
              <a:cs typeface="ＭＳ Ｐゴシック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953000" y="2971800"/>
            <a:ext cx="3813175" cy="3048000"/>
          </a:xfrm>
          <a:prstGeom prst="rect">
            <a:avLst/>
          </a:prstGeom>
          <a:noFill/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tx2"/>
              </a:buClr>
              <a:defRPr/>
            </a:pPr>
            <a:r>
              <a:rPr lang="en-US" sz="1800" b="1" kern="0" dirty="0">
                <a:latin typeface="+mn-lt"/>
                <a:ea typeface="+mn-ea"/>
                <a:cs typeface="ＭＳ Ｐゴシック" charset="0"/>
              </a:rPr>
              <a:t>Multidisciplinary rounds</a:t>
            </a:r>
          </a:p>
          <a:p>
            <a:pPr marL="800100" lvl="1" indent="-342900" eaLnBrk="0" hangingPunct="0">
              <a:spcBef>
                <a:spcPct val="20000"/>
              </a:spcBef>
              <a:buClr>
                <a:schemeClr val="tx2"/>
              </a:buClr>
              <a:buFontTx/>
              <a:buChar char="•"/>
              <a:defRPr/>
            </a:pPr>
            <a:r>
              <a:rPr lang="en-US" sz="1800" kern="0" dirty="0">
                <a:latin typeface="+mn-lt"/>
                <a:ea typeface="+mn-ea"/>
                <a:cs typeface="ＭＳ Ｐゴシック" charset="0"/>
              </a:rPr>
              <a:t>Case managers</a:t>
            </a:r>
          </a:p>
          <a:p>
            <a:pPr marL="800100" lvl="1" indent="-342900" eaLnBrk="0" hangingPunct="0">
              <a:spcBef>
                <a:spcPct val="20000"/>
              </a:spcBef>
              <a:buClr>
                <a:schemeClr val="tx2"/>
              </a:buClr>
              <a:buFontTx/>
              <a:buChar char="•"/>
              <a:defRPr/>
            </a:pPr>
            <a:r>
              <a:rPr lang="en-US" sz="1800" kern="0" dirty="0">
                <a:latin typeface="+mn-lt"/>
                <a:ea typeface="+mn-ea"/>
                <a:cs typeface="ＭＳ Ｐゴシック" charset="0"/>
              </a:rPr>
              <a:t>Social workers</a:t>
            </a:r>
          </a:p>
          <a:p>
            <a:pPr marL="800100" lvl="1" indent="-342900" eaLnBrk="0" hangingPunct="0">
              <a:spcBef>
                <a:spcPct val="20000"/>
              </a:spcBef>
              <a:buClr>
                <a:schemeClr val="tx2"/>
              </a:buClr>
              <a:buFontTx/>
              <a:buChar char="•"/>
              <a:defRPr/>
            </a:pPr>
            <a:r>
              <a:rPr lang="en-US" sz="1800" kern="0" dirty="0">
                <a:latin typeface="+mn-lt"/>
                <a:ea typeface="+mn-ea"/>
                <a:cs typeface="ＭＳ Ｐゴシック" charset="0"/>
              </a:rPr>
              <a:t>Palliative care</a:t>
            </a:r>
          </a:p>
          <a:p>
            <a:pPr marL="800100" lvl="1" indent="-342900" eaLnBrk="0" hangingPunct="0">
              <a:spcBef>
                <a:spcPct val="20000"/>
              </a:spcBef>
              <a:buClr>
                <a:schemeClr val="tx2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  <a:ea typeface="+mn-ea"/>
                <a:cs typeface="ＭＳ Ｐゴシック" charset="0"/>
              </a:rPr>
              <a:t>Rehab / Nutritionist</a:t>
            </a:r>
          </a:p>
          <a:p>
            <a:pPr marL="800100" lvl="1" indent="-342900" eaLnBrk="0" hangingPunct="0">
              <a:spcBef>
                <a:spcPct val="20000"/>
              </a:spcBef>
              <a:buClr>
                <a:schemeClr val="tx2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  <a:ea typeface="+mn-ea"/>
                <a:cs typeface="ＭＳ Ｐゴシック" charset="0"/>
              </a:rPr>
              <a:t>Nursing </a:t>
            </a:r>
            <a:endParaRPr lang="en-US" sz="1800" kern="0" dirty="0">
              <a:latin typeface="+mn-lt"/>
              <a:ea typeface="+mn-ea"/>
              <a:cs typeface="ＭＳ Ｐゴシック" charset="0"/>
            </a:endParaRPr>
          </a:p>
        </p:txBody>
      </p:sp>
      <p:sp>
        <p:nvSpPr>
          <p:cNvPr id="17412" name="TextBox 6"/>
          <p:cNvSpPr txBox="1">
            <a:spLocks noChangeArrowheads="1"/>
          </p:cNvSpPr>
          <p:nvPr/>
        </p:nvSpPr>
        <p:spPr bwMode="auto">
          <a:xfrm>
            <a:off x="0" y="1752600"/>
            <a:ext cx="914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b="1" dirty="0"/>
              <a:t>Inpatient – </a:t>
            </a:r>
            <a:r>
              <a:rPr lang="en-US" b="1" dirty="0">
                <a:solidFill>
                  <a:srgbClr val="FF0000"/>
                </a:solidFill>
              </a:rPr>
              <a:t>MD </a:t>
            </a:r>
            <a:r>
              <a:rPr lang="en-US" b="1" dirty="0" smtClean="0">
                <a:solidFill>
                  <a:srgbClr val="FF0000"/>
                </a:solidFill>
              </a:rPr>
              <a:t>Driven Multidisciplinary Discharge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17413" name="Straight Arrow Connector 8"/>
          <p:cNvCxnSpPr>
            <a:cxnSpLocks noChangeShapeType="1"/>
            <a:endCxn id="4" idx="0"/>
          </p:cNvCxnSpPr>
          <p:nvPr/>
        </p:nvCxnSpPr>
        <p:spPr bwMode="auto">
          <a:xfrm flipH="1">
            <a:off x="2667000" y="2362200"/>
            <a:ext cx="2057400" cy="609600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7414" name="Straight Arrow Connector 10"/>
          <p:cNvCxnSpPr>
            <a:cxnSpLocks noChangeShapeType="1"/>
            <a:endCxn id="6" idx="0"/>
          </p:cNvCxnSpPr>
          <p:nvPr/>
        </p:nvCxnSpPr>
        <p:spPr bwMode="auto">
          <a:xfrm>
            <a:off x="4724400" y="2362200"/>
            <a:ext cx="2135188" cy="609600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5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7772400" cy="609600"/>
          </a:xfrm>
        </p:spPr>
        <p:txBody>
          <a:bodyPr/>
          <a:lstStyle/>
          <a:p>
            <a:pPr eaLnBrk="1" hangingPunct="1"/>
            <a:r>
              <a:rPr lang="en-US" dirty="0" err="1" smtClean="0"/>
              <a:t>Inova</a:t>
            </a:r>
            <a:r>
              <a:rPr lang="en-US" dirty="0" smtClean="0"/>
              <a:t> Transitional Care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2400" dirty="0" smtClean="0"/>
          </a:p>
        </p:txBody>
      </p:sp>
      <p:sp>
        <p:nvSpPr>
          <p:cNvPr id="18434" name="TextBox 6"/>
          <p:cNvSpPr txBox="1">
            <a:spLocks noChangeArrowheads="1"/>
          </p:cNvSpPr>
          <p:nvPr/>
        </p:nvSpPr>
        <p:spPr bwMode="auto">
          <a:xfrm>
            <a:off x="0" y="1600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b="1"/>
              <a:t>TCM – </a:t>
            </a:r>
            <a:r>
              <a:rPr lang="en-US" b="1">
                <a:solidFill>
                  <a:srgbClr val="FF0000"/>
                </a:solidFill>
              </a:rPr>
              <a:t>CM Driven</a:t>
            </a:r>
          </a:p>
        </p:txBody>
      </p:sp>
      <p:sp>
        <p:nvSpPr>
          <p:cNvPr id="8" name="Rectangle 7"/>
          <p:cNvSpPr/>
          <p:nvPr/>
        </p:nvSpPr>
        <p:spPr>
          <a:xfrm>
            <a:off x="2286000" y="2438400"/>
            <a:ext cx="4572000" cy="1366838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/>
            </a:pPr>
            <a:r>
              <a:rPr lang="en-US" sz="1800" kern="0" dirty="0">
                <a:ea typeface="ＭＳ Ｐゴシック" pitchFamily="-28" charset="-128"/>
                <a:cs typeface="ＭＳ Ｐゴシック" charset="0"/>
              </a:rPr>
              <a:t>Execution of discharge instructions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/>
            </a:pPr>
            <a:r>
              <a:rPr lang="en-US" sz="1800" kern="0" dirty="0">
                <a:ea typeface="ＭＳ Ｐゴシック" pitchFamily="-28" charset="-128"/>
                <a:cs typeface="ＭＳ Ｐゴシック" charset="0"/>
              </a:rPr>
              <a:t>Medication reconciliation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/>
            </a:pPr>
            <a:r>
              <a:rPr lang="en-US" sz="1800" kern="0" dirty="0">
                <a:ea typeface="ＭＳ Ｐゴシック" pitchFamily="-28" charset="-128"/>
                <a:cs typeface="ＭＳ Ｐゴシック" charset="0"/>
              </a:rPr>
              <a:t>7 day follow up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/>
            </a:pPr>
            <a:r>
              <a:rPr lang="en-US" sz="1800" kern="0" dirty="0">
                <a:ea typeface="ＭＳ Ｐゴシック" pitchFamily="-28" charset="-128"/>
                <a:cs typeface="ＭＳ Ｐゴシック" charset="0"/>
              </a:rPr>
              <a:t>Warning signs and self management</a:t>
            </a:r>
          </a:p>
        </p:txBody>
      </p:sp>
      <p:cxnSp>
        <p:nvCxnSpPr>
          <p:cNvPr id="18436" name="Straight Arrow Connector 11"/>
          <p:cNvCxnSpPr>
            <a:cxnSpLocks noChangeShapeType="1"/>
            <a:stCxn id="18434" idx="2"/>
            <a:endCxn id="8" idx="0"/>
          </p:cNvCxnSpPr>
          <p:nvPr/>
        </p:nvCxnSpPr>
        <p:spPr bwMode="auto">
          <a:xfrm>
            <a:off x="4572000" y="2057400"/>
            <a:ext cx="0" cy="381000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772400" cy="762000"/>
          </a:xfrm>
        </p:spPr>
        <p:txBody>
          <a:bodyPr/>
          <a:lstStyle/>
          <a:p>
            <a:r>
              <a:rPr lang="en-US" dirty="0" smtClean="0"/>
              <a:t>Strategies</a:t>
            </a:r>
            <a:r>
              <a:rPr lang="en-US" sz="3200" dirty="0" smtClean="0"/>
              <a:t> </a:t>
            </a:r>
            <a:r>
              <a:rPr lang="en-US" dirty="0" smtClean="0"/>
              <a:t>for Safe Transitions</a:t>
            </a:r>
            <a:endParaRPr lang="en-US" sz="3200" dirty="0" smtClean="0"/>
          </a:p>
        </p:txBody>
      </p:sp>
      <p:sp>
        <p:nvSpPr>
          <p:cNvPr id="20482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4724400"/>
          </a:xfrm>
        </p:spPr>
        <p:txBody>
          <a:bodyPr/>
          <a:lstStyle/>
          <a:p>
            <a:pPr eaLnBrk="1" hangingPunct="1"/>
            <a:r>
              <a:rPr lang="en-US" sz="2400" dirty="0" err="1" smtClean="0"/>
              <a:t>Inova</a:t>
            </a:r>
            <a:r>
              <a:rPr lang="en-US" sz="2400" dirty="0" smtClean="0"/>
              <a:t> Transitional Services Discharge Clinics</a:t>
            </a:r>
          </a:p>
          <a:p>
            <a:pPr eaLnBrk="1" hangingPunct="1">
              <a:buFontTx/>
              <a:buNone/>
            </a:pPr>
            <a:endParaRPr lang="en-US" sz="1200" dirty="0" smtClean="0"/>
          </a:p>
          <a:p>
            <a:pPr lvl="1" eaLnBrk="1" hangingPunct="1">
              <a:buNone/>
            </a:pPr>
            <a:r>
              <a:rPr lang="en-US" sz="1800" b="1" i="1" dirty="0" err="1" smtClean="0"/>
              <a:t>Inova</a:t>
            </a:r>
            <a:r>
              <a:rPr lang="en-US" sz="1800" b="1" i="1" dirty="0" smtClean="0"/>
              <a:t> hospitalist </a:t>
            </a:r>
            <a:r>
              <a:rPr lang="en-US" sz="1800" b="1" i="1" dirty="0" smtClean="0"/>
              <a:t>oversight</a:t>
            </a:r>
            <a:endParaRPr lang="en-US" sz="1800" b="1" i="1" dirty="0" smtClean="0"/>
          </a:p>
          <a:p>
            <a:pPr lvl="1" eaLnBrk="1" hangingPunct="1">
              <a:buNone/>
            </a:pPr>
            <a:r>
              <a:rPr lang="en-US" sz="1800" b="1" i="1" dirty="0" smtClean="0"/>
              <a:t>Focus:</a:t>
            </a:r>
            <a:endParaRPr lang="en-US" sz="1800" b="1" i="1" dirty="0" smtClean="0"/>
          </a:p>
          <a:p>
            <a:pPr lvl="1" eaLnBrk="1" hangingPunct="1"/>
            <a:r>
              <a:rPr lang="en-US" sz="1600" dirty="0" smtClean="0"/>
              <a:t>Unmanaged Medicare, Medicaid, Uninsured </a:t>
            </a:r>
            <a:r>
              <a:rPr lang="en-US" sz="1600" dirty="0" smtClean="0"/>
              <a:t>and no medical </a:t>
            </a:r>
            <a:r>
              <a:rPr lang="en-US" sz="1600" dirty="0" smtClean="0"/>
              <a:t>care</a:t>
            </a:r>
            <a:endParaRPr lang="en-US" sz="1600" dirty="0" smtClean="0"/>
          </a:p>
          <a:p>
            <a:pPr lvl="1" eaLnBrk="1" hangingPunct="1"/>
            <a:r>
              <a:rPr lang="en-US" sz="1600" dirty="0" smtClean="0"/>
              <a:t>Comprehensive medical care, pharmacy assistance, case management, disease management and education</a:t>
            </a:r>
          </a:p>
          <a:p>
            <a:pPr lvl="1" eaLnBrk="1" hangingPunct="1"/>
            <a:r>
              <a:rPr lang="en-US" sz="1600" dirty="0" smtClean="0"/>
              <a:t>RN assigned specifically for TCM population</a:t>
            </a:r>
          </a:p>
          <a:p>
            <a:pPr lvl="1" eaLnBrk="1" hangingPunct="1"/>
            <a:r>
              <a:rPr lang="en-US" sz="1600" dirty="0" smtClean="0"/>
              <a:t>&gt; 30 days if still waiting for medical home</a:t>
            </a:r>
          </a:p>
          <a:p>
            <a:endParaRPr lang="en-US" sz="18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4"/>
          <p:cNvSpPr>
            <a:spLocks noGrp="1" noChangeArrowheads="1"/>
          </p:cNvSpPr>
          <p:nvPr>
            <p:ph type="title" sz="quarter"/>
          </p:nvPr>
        </p:nvSpPr>
        <p:spPr>
          <a:xfrm>
            <a:off x="457200" y="228600"/>
            <a:ext cx="7772400" cy="685800"/>
          </a:xfrm>
        </p:spPr>
        <p:txBody>
          <a:bodyPr/>
          <a:lstStyle/>
          <a:p>
            <a:r>
              <a:rPr lang="en-US" dirty="0" smtClean="0"/>
              <a:t>Scope of Inova TCM</a:t>
            </a:r>
          </a:p>
        </p:txBody>
      </p:sp>
      <p:sp>
        <p:nvSpPr>
          <p:cNvPr id="22530" name="Rectangle 5"/>
          <p:cNvSpPr>
            <a:spLocks noGrp="1" noChangeArrowheads="1"/>
          </p:cNvSpPr>
          <p:nvPr>
            <p:ph sz="quarter" idx="1"/>
          </p:nvPr>
        </p:nvSpPr>
        <p:spPr>
          <a:xfrm>
            <a:off x="457200" y="1371600"/>
            <a:ext cx="4191000" cy="2362200"/>
          </a:xfrm>
        </p:spPr>
        <p:txBody>
          <a:bodyPr/>
          <a:lstStyle/>
          <a:p>
            <a:r>
              <a:rPr lang="en-US" sz="2400" dirty="0" smtClean="0"/>
              <a:t>Disease Groups</a:t>
            </a:r>
          </a:p>
          <a:p>
            <a:pPr lvl="1"/>
            <a:r>
              <a:rPr lang="en-US" sz="2000" dirty="0" smtClean="0"/>
              <a:t>CHF</a:t>
            </a:r>
          </a:p>
          <a:p>
            <a:pPr lvl="1"/>
            <a:r>
              <a:rPr lang="en-US" sz="2000" dirty="0" smtClean="0"/>
              <a:t>Diabetes</a:t>
            </a:r>
          </a:p>
          <a:p>
            <a:pPr lvl="1"/>
            <a:r>
              <a:rPr lang="en-US" sz="2000" dirty="0" smtClean="0"/>
              <a:t>COPD/Pneumonia</a:t>
            </a:r>
          </a:p>
          <a:p>
            <a:pPr lvl="1"/>
            <a:r>
              <a:rPr lang="en-US" sz="2000" dirty="0" smtClean="0"/>
              <a:t>Complex medical</a:t>
            </a:r>
          </a:p>
        </p:txBody>
      </p:sp>
      <p:sp>
        <p:nvSpPr>
          <p:cNvPr id="22531" name="Rectangle 6"/>
          <p:cNvSpPr>
            <a:spLocks noGrp="1" noChangeArrowheads="1"/>
          </p:cNvSpPr>
          <p:nvPr>
            <p:ph sz="quarter" idx="2"/>
          </p:nvPr>
        </p:nvSpPr>
        <p:spPr>
          <a:xfrm>
            <a:off x="4953000" y="1371600"/>
            <a:ext cx="3886200" cy="2362200"/>
          </a:xfrm>
        </p:spPr>
        <p:txBody>
          <a:bodyPr/>
          <a:lstStyle/>
          <a:p>
            <a:r>
              <a:rPr lang="en-US" sz="2400" dirty="0" smtClean="0"/>
              <a:t>Payer Types</a:t>
            </a:r>
          </a:p>
          <a:p>
            <a:pPr lvl="1"/>
            <a:r>
              <a:rPr lang="en-US" sz="2000" b="1" dirty="0" smtClean="0"/>
              <a:t>Unmanaged Medicare</a:t>
            </a:r>
          </a:p>
          <a:p>
            <a:pPr lvl="1"/>
            <a:r>
              <a:rPr lang="en-US" sz="2000" b="1" dirty="0" smtClean="0"/>
              <a:t>Unmanaged Medicaid</a:t>
            </a:r>
          </a:p>
          <a:p>
            <a:pPr lvl="1"/>
            <a:r>
              <a:rPr lang="en-US" sz="2000" b="1" dirty="0" smtClean="0"/>
              <a:t>Uninsured</a:t>
            </a:r>
          </a:p>
        </p:txBody>
      </p:sp>
      <p:sp>
        <p:nvSpPr>
          <p:cNvPr id="22532" name="Rectangle 7"/>
          <p:cNvSpPr>
            <a:spLocks noGrp="1" noChangeArrowheads="1"/>
          </p:cNvSpPr>
          <p:nvPr>
            <p:ph sz="quarter" idx="3"/>
          </p:nvPr>
        </p:nvSpPr>
        <p:spPr>
          <a:xfrm>
            <a:off x="457200" y="3733800"/>
            <a:ext cx="4191000" cy="2743200"/>
          </a:xfrm>
        </p:spPr>
        <p:txBody>
          <a:bodyPr/>
          <a:lstStyle/>
          <a:p>
            <a:r>
              <a:rPr lang="en-US" sz="2400" dirty="0" smtClean="0"/>
              <a:t>Source/Status of Referrals</a:t>
            </a:r>
          </a:p>
          <a:p>
            <a:pPr lvl="1"/>
            <a:r>
              <a:rPr lang="en-US" sz="2000" dirty="0" smtClean="0"/>
              <a:t>Inpatients/Observation</a:t>
            </a:r>
          </a:p>
          <a:p>
            <a:pPr lvl="1"/>
            <a:r>
              <a:rPr lang="en-US" sz="2000" dirty="0" smtClean="0"/>
              <a:t>ED	</a:t>
            </a:r>
          </a:p>
          <a:p>
            <a:pPr lvl="1"/>
            <a:r>
              <a:rPr lang="en-US" sz="2000" dirty="0" smtClean="0"/>
              <a:t>TCM</a:t>
            </a:r>
            <a:endParaRPr lang="en-US" sz="2000" dirty="0" smtClean="0"/>
          </a:p>
          <a:p>
            <a:pPr lvl="1"/>
            <a:r>
              <a:rPr lang="en-US" sz="2000" dirty="0" smtClean="0"/>
              <a:t>Hospital CM</a:t>
            </a:r>
          </a:p>
          <a:p>
            <a:pPr lvl="1"/>
            <a:r>
              <a:rPr lang="en-US" sz="2000" dirty="0" smtClean="0"/>
              <a:t>Others 	</a:t>
            </a:r>
          </a:p>
          <a:p>
            <a:endParaRPr lang="en-US" sz="2400" dirty="0" smtClean="0"/>
          </a:p>
        </p:txBody>
      </p:sp>
      <p:sp>
        <p:nvSpPr>
          <p:cNvPr id="22533" name="Rectangle 8"/>
          <p:cNvSpPr>
            <a:spLocks noGrp="1" noChangeArrowheads="1"/>
          </p:cNvSpPr>
          <p:nvPr>
            <p:ph sz="quarter" idx="4"/>
          </p:nvPr>
        </p:nvSpPr>
        <p:spPr>
          <a:xfrm>
            <a:off x="4953000" y="3733800"/>
            <a:ext cx="3810000" cy="2667000"/>
          </a:xfrm>
        </p:spPr>
        <p:txBody>
          <a:bodyPr/>
          <a:lstStyle/>
          <a:p>
            <a:r>
              <a:rPr lang="en-US" sz="2400" dirty="0" smtClean="0"/>
              <a:t>Exclusions</a:t>
            </a:r>
          </a:p>
          <a:p>
            <a:pPr lvl="1"/>
            <a:r>
              <a:rPr lang="en-US" sz="2000" dirty="0" smtClean="0"/>
              <a:t>Commercial payers</a:t>
            </a:r>
          </a:p>
          <a:p>
            <a:pPr lvl="1"/>
            <a:r>
              <a:rPr lang="en-US" sz="2000" dirty="0" smtClean="0"/>
              <a:t>SNF/ALF</a:t>
            </a:r>
          </a:p>
          <a:p>
            <a:pPr lvl="1"/>
            <a:r>
              <a:rPr lang="en-US" sz="2000" dirty="0" smtClean="0"/>
              <a:t>ESRD</a:t>
            </a:r>
          </a:p>
          <a:p>
            <a:pPr lvl="1"/>
            <a:r>
              <a:rPr lang="en-US" sz="2000" dirty="0" smtClean="0"/>
              <a:t>Hospice	</a:t>
            </a:r>
          </a:p>
          <a:p>
            <a:pPr>
              <a:buFontTx/>
              <a:buNone/>
            </a:pPr>
            <a:endParaRPr lang="en-US" sz="24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685800"/>
          </a:xfrm>
        </p:spPr>
        <p:txBody>
          <a:bodyPr/>
          <a:lstStyle/>
          <a:p>
            <a:r>
              <a:rPr lang="en-US" dirty="0" err="1" smtClean="0"/>
              <a:t>Inova’s</a:t>
            </a:r>
            <a:r>
              <a:rPr lang="en-US" dirty="0" smtClean="0"/>
              <a:t> Approach to a Transitions Model 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955030"/>
            <a:ext cx="7620000" cy="4953000"/>
          </a:xfrm>
        </p:spPr>
        <p:txBody>
          <a:bodyPr/>
          <a:lstStyle/>
          <a:p>
            <a:pPr marL="381000" indent="-381000">
              <a:buFontTx/>
              <a:buNone/>
            </a:pPr>
            <a:endParaRPr lang="en-US" sz="2400" dirty="0" smtClean="0"/>
          </a:p>
          <a:p>
            <a:pPr marL="381000" indent="-381000">
              <a:buFontTx/>
              <a:buNone/>
            </a:pPr>
            <a:r>
              <a:rPr lang="en-US" sz="2400" dirty="0" smtClean="0"/>
              <a:t>Enhanced Tools, Services and Strategies</a:t>
            </a:r>
          </a:p>
          <a:p>
            <a:pPr marL="381000" indent="-381000">
              <a:buFontTx/>
              <a:buNone/>
            </a:pPr>
            <a:endParaRPr lang="en-US" sz="1800" i="1" dirty="0" smtClean="0"/>
          </a:p>
          <a:p>
            <a:pPr marL="381000" indent="-381000"/>
            <a:r>
              <a:rPr lang="en-US" sz="2400" dirty="0" smtClean="0"/>
              <a:t>Wider scope</a:t>
            </a:r>
          </a:p>
          <a:p>
            <a:pPr marL="381000" indent="-381000"/>
            <a:r>
              <a:rPr lang="en-US" sz="2400" dirty="0" smtClean="0"/>
              <a:t>Inpatient Case </a:t>
            </a:r>
            <a:r>
              <a:rPr lang="en-US" sz="2400" dirty="0" smtClean="0"/>
              <a:t>Management</a:t>
            </a:r>
          </a:p>
          <a:p>
            <a:pPr marL="381000" indent="-381000"/>
            <a:r>
              <a:rPr lang="en-US" sz="2400" dirty="0" smtClean="0"/>
              <a:t>Transitional Services Discharge Clinic</a:t>
            </a:r>
          </a:p>
          <a:p>
            <a:pPr marL="381000" indent="-381000"/>
            <a:r>
              <a:rPr lang="en-US" sz="2400" dirty="0" smtClean="0"/>
              <a:t>Home Visits</a:t>
            </a:r>
          </a:p>
          <a:p>
            <a:pPr marL="381000" indent="-381000"/>
            <a:r>
              <a:rPr lang="en-US" sz="2400" dirty="0" smtClean="0"/>
              <a:t>Shared documentation software</a:t>
            </a:r>
          </a:p>
          <a:p>
            <a:pPr marL="381000" indent="-381000"/>
            <a:r>
              <a:rPr lang="en-US" sz="2400" dirty="0" smtClean="0"/>
              <a:t>Community partnerships</a:t>
            </a:r>
          </a:p>
          <a:p>
            <a:pPr marL="381000" indent="-381000"/>
            <a:r>
              <a:rPr lang="en-US" sz="2400" dirty="0" smtClean="0"/>
              <a:t>SNF collaborative approaches</a:t>
            </a:r>
          </a:p>
          <a:p>
            <a:pPr marL="381000" indent="-381000"/>
            <a:endParaRPr lang="en-US" sz="24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52400"/>
            <a:ext cx="7772400" cy="838200"/>
          </a:xfrm>
        </p:spPr>
        <p:txBody>
          <a:bodyPr/>
          <a:lstStyle/>
          <a:p>
            <a:r>
              <a:rPr lang="en-US" sz="3200" dirty="0" smtClean="0"/>
              <a:t> </a:t>
            </a:r>
            <a:r>
              <a:rPr lang="en-US" dirty="0" smtClean="0"/>
              <a:t>Enhanced Tools and Strategies</a:t>
            </a:r>
            <a:endParaRPr lang="en-US" sz="3200" dirty="0" smtClean="0"/>
          </a:p>
        </p:txBody>
      </p:sp>
      <p:sp>
        <p:nvSpPr>
          <p:cNvPr id="2867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62000" y="1447800"/>
            <a:ext cx="7239000" cy="41148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Home Visits</a:t>
            </a:r>
          </a:p>
          <a:p>
            <a:pPr eaLnBrk="1" hangingPunct="1"/>
            <a:endParaRPr lang="en-US" sz="1200" dirty="0" smtClean="0"/>
          </a:p>
          <a:p>
            <a:pPr lvl="1" eaLnBrk="1" hangingPunct="1"/>
            <a:r>
              <a:rPr lang="en-US" sz="1600" dirty="0" smtClean="0"/>
              <a:t>Use </a:t>
            </a:r>
            <a:r>
              <a:rPr lang="en-US" sz="1600" dirty="0" err="1" smtClean="0"/>
              <a:t>Inova</a:t>
            </a:r>
            <a:r>
              <a:rPr lang="en-US" sz="1600" dirty="0" smtClean="0"/>
              <a:t> VNA Home Health</a:t>
            </a:r>
            <a:r>
              <a:rPr lang="en-US" sz="1600" b="1" dirty="0" smtClean="0"/>
              <a:t> </a:t>
            </a:r>
          </a:p>
          <a:p>
            <a:pPr lvl="1" eaLnBrk="1" hangingPunct="1"/>
            <a:r>
              <a:rPr lang="en-US" sz="1600" dirty="0" smtClean="0"/>
              <a:t>Provide 1-3 </a:t>
            </a:r>
            <a:r>
              <a:rPr lang="en-US" sz="1600" i="1" dirty="0" smtClean="0"/>
              <a:t>non-skilled</a:t>
            </a:r>
            <a:r>
              <a:rPr lang="en-US" sz="1600" dirty="0" smtClean="0"/>
              <a:t> home visits as needed </a:t>
            </a:r>
          </a:p>
          <a:p>
            <a:pPr lvl="1" eaLnBrk="1" hangingPunct="1"/>
            <a:r>
              <a:rPr lang="en-US" sz="1600" dirty="0" smtClean="0"/>
              <a:t>Use existing nurse staffing/scheduling</a:t>
            </a:r>
          </a:p>
          <a:p>
            <a:pPr lvl="1" eaLnBrk="1" hangingPunct="1"/>
            <a:r>
              <a:rPr lang="en-US" sz="1600" dirty="0" smtClean="0"/>
              <a:t>Work with hospital liaisons</a:t>
            </a:r>
          </a:p>
          <a:p>
            <a:pPr lvl="1" eaLnBrk="1" hangingPunct="1">
              <a:buFontTx/>
              <a:buNone/>
            </a:pPr>
            <a:endParaRPr lang="en-US" sz="1600" dirty="0" smtClean="0"/>
          </a:p>
          <a:p>
            <a:pPr eaLnBrk="1" hangingPunct="1"/>
            <a:r>
              <a:rPr lang="en-US" sz="2400" dirty="0" smtClean="0"/>
              <a:t>Shared Software and Communication</a:t>
            </a:r>
          </a:p>
          <a:p>
            <a:pPr eaLnBrk="1" hangingPunct="1"/>
            <a:endParaRPr lang="en-US" sz="1200" dirty="0" smtClean="0"/>
          </a:p>
          <a:p>
            <a:pPr lvl="1" eaLnBrk="1" hangingPunct="1"/>
            <a:r>
              <a:rPr lang="en-US" sz="1600" dirty="0" err="1" smtClean="0"/>
              <a:t>Allscripts</a:t>
            </a:r>
            <a:r>
              <a:rPr lang="en-US" sz="1600" dirty="0" smtClean="0"/>
              <a:t> for referrals</a:t>
            </a:r>
          </a:p>
          <a:p>
            <a:pPr lvl="1" eaLnBrk="1" hangingPunct="1"/>
            <a:r>
              <a:rPr lang="en-US" sz="1600" dirty="0" smtClean="0"/>
              <a:t>EPIC conversion</a:t>
            </a:r>
          </a:p>
          <a:p>
            <a:pPr lvl="1" eaLnBrk="1" hangingPunct="1"/>
            <a:r>
              <a:rPr lang="en-US" sz="1600" dirty="0" err="1" smtClean="0"/>
              <a:t>Milliman</a:t>
            </a:r>
            <a:r>
              <a:rPr lang="en-US" sz="1600" dirty="0" smtClean="0"/>
              <a:t> Care Guidelines</a:t>
            </a:r>
          </a:p>
          <a:p>
            <a:pPr lvl="1" eaLnBrk="1" hangingPunct="1"/>
            <a:r>
              <a:rPr lang="en-US" sz="1600" dirty="0" smtClean="0"/>
              <a:t>Analytics- create reports to assist with comprehensive screening</a:t>
            </a:r>
          </a:p>
          <a:p>
            <a:pPr lvl="1" eaLnBrk="1" hangingPunct="1"/>
            <a:r>
              <a:rPr lang="en-US" sz="1600" dirty="0" smtClean="0"/>
              <a:t>Readmission notification in real time</a:t>
            </a:r>
          </a:p>
          <a:p>
            <a:pPr lvl="1" eaLnBrk="1" hangingPunct="1"/>
            <a:endParaRPr lang="en-US" sz="1600" dirty="0" smtClean="0"/>
          </a:p>
          <a:p>
            <a:pPr eaLnBrk="1" hangingPunct="1"/>
            <a:endParaRPr lang="en-US" sz="1800" dirty="0" smtClean="0"/>
          </a:p>
          <a:p>
            <a:pPr eaLnBrk="1" hangingPunct="1">
              <a:buFontTx/>
              <a:buNone/>
            </a:pPr>
            <a:endParaRPr lang="en-US" sz="2000" dirty="0" smtClean="0"/>
          </a:p>
          <a:p>
            <a:pPr eaLnBrk="1" hangingPunct="1">
              <a:buFontTx/>
              <a:buNone/>
            </a:pPr>
            <a:endParaRPr lang="en-US" sz="2000" dirty="0" smtClean="0"/>
          </a:p>
          <a:p>
            <a:pPr lvl="1" eaLnBrk="1" hangingPunct="1">
              <a:buFontTx/>
              <a:buNone/>
            </a:pPr>
            <a:r>
              <a:rPr lang="en-US" sz="1800" dirty="0" smtClean="0"/>
              <a:t> </a:t>
            </a:r>
          </a:p>
        </p:txBody>
      </p:sp>
      <p:sp>
        <p:nvSpPr>
          <p:cNvPr id="28675" name="Rectangle 5"/>
          <p:cNvSpPr>
            <a:spLocks noChangeArrowheads="1"/>
          </p:cNvSpPr>
          <p:nvPr/>
        </p:nvSpPr>
        <p:spPr bwMode="auto">
          <a:xfrm>
            <a:off x="8686800" y="6400800"/>
            <a:ext cx="30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>
              <a:latin typeface="Times" pitchFamily="18" charset="0"/>
            </a:endParaRPr>
          </a:p>
        </p:txBody>
      </p:sp>
      <p:sp>
        <p:nvSpPr>
          <p:cNvPr id="28676" name="Rectangle 13"/>
          <p:cNvSpPr>
            <a:spLocks noChangeArrowheads="1"/>
          </p:cNvSpPr>
          <p:nvPr/>
        </p:nvSpPr>
        <p:spPr bwMode="auto">
          <a:xfrm>
            <a:off x="8434388" y="62404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>
              <a:latin typeface="Times" pitchFamily="18" charset="0"/>
            </a:endParaRPr>
          </a:p>
        </p:txBody>
      </p:sp>
      <p:sp>
        <p:nvSpPr>
          <p:cNvPr id="28677" name="Rectangle 15"/>
          <p:cNvSpPr>
            <a:spLocks noChangeArrowheads="1"/>
          </p:cNvSpPr>
          <p:nvPr/>
        </p:nvSpPr>
        <p:spPr bwMode="auto">
          <a:xfrm>
            <a:off x="8450263" y="607218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endParaRPr lang="en-US">
              <a:latin typeface="Times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">
      <a:dk1>
        <a:srgbClr val="044583"/>
      </a:dk1>
      <a:lt1>
        <a:srgbClr val="FFFFFF"/>
      </a:lt1>
      <a:dk2>
        <a:srgbClr val="F11B2A"/>
      </a:dk2>
      <a:lt2>
        <a:srgbClr val="C0C0C0"/>
      </a:lt2>
      <a:accent1>
        <a:srgbClr val="A3D9D6"/>
      </a:accent1>
      <a:accent2>
        <a:srgbClr val="AFDAB4"/>
      </a:accent2>
      <a:accent3>
        <a:srgbClr val="FFFFFF"/>
      </a:accent3>
      <a:accent4>
        <a:srgbClr val="033A6F"/>
      </a:accent4>
      <a:accent5>
        <a:srgbClr val="CEE9E8"/>
      </a:accent5>
      <a:accent6>
        <a:srgbClr val="9EC5A3"/>
      </a:accent6>
      <a:hlink>
        <a:srgbClr val="B37986"/>
      </a:hlink>
      <a:folHlink>
        <a:srgbClr val="686D88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2713</TotalTime>
  <Words>831</Words>
  <Application>Microsoft Office PowerPoint</Application>
  <PresentationFormat>On-screen Show (4:3)</PresentationFormat>
  <Paragraphs>337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Theme1</vt:lpstr>
      <vt:lpstr>Applying Transition Management Tools to Care for Chronic Patients</vt:lpstr>
      <vt:lpstr>Inova System of Care Strategy</vt:lpstr>
      <vt:lpstr>      Inova Transitional Care Management</vt:lpstr>
      <vt:lpstr>Inova Transitional Care </vt:lpstr>
      <vt:lpstr>Inova Transitional Care </vt:lpstr>
      <vt:lpstr>Strategies for Safe Transitions</vt:lpstr>
      <vt:lpstr>Scope of Inova TCM</vt:lpstr>
      <vt:lpstr>Inova’s Approach to a Transitions Model </vt:lpstr>
      <vt:lpstr> Enhanced Tools and Strategies</vt:lpstr>
      <vt:lpstr>Enhanced Tools and Strategies</vt:lpstr>
      <vt:lpstr>TCM Admissions by Disease</vt:lpstr>
      <vt:lpstr>TCM Admissions by Payer</vt:lpstr>
      <vt:lpstr>TCM Admissions by Patient Status</vt:lpstr>
      <vt:lpstr>Overall Inpatient 30 Day Readmission Rate by Length of Engagement </vt:lpstr>
      <vt:lpstr>Inpatient 30 Day Readmission Rate by Payer </vt:lpstr>
      <vt:lpstr>ED Referrals  </vt:lpstr>
    </vt:vector>
  </TitlesOfParts>
  <Company>CBI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Jesus Zayas</dc:creator>
  <cp:lastModifiedBy>dvorave</cp:lastModifiedBy>
  <cp:revision>111</cp:revision>
  <dcterms:created xsi:type="dcterms:W3CDTF">2007-09-27T20:14:16Z</dcterms:created>
  <dcterms:modified xsi:type="dcterms:W3CDTF">2013-03-14T15:54:24Z</dcterms:modified>
</cp:coreProperties>
</file>